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27"/>
  </p:notesMasterIdLst>
  <p:sldIdLst>
    <p:sldId id="272" r:id="rId3"/>
    <p:sldId id="526" r:id="rId4"/>
    <p:sldId id="417" r:id="rId5"/>
    <p:sldId id="529" r:id="rId6"/>
    <p:sldId id="538" r:id="rId7"/>
    <p:sldId id="536" r:id="rId8"/>
    <p:sldId id="462" r:id="rId9"/>
    <p:sldId id="528" r:id="rId10"/>
    <p:sldId id="535" r:id="rId11"/>
    <p:sldId id="473" r:id="rId12"/>
    <p:sldId id="476" r:id="rId13"/>
    <p:sldId id="521" r:id="rId14"/>
    <p:sldId id="512" r:id="rId15"/>
    <p:sldId id="533" r:id="rId16"/>
    <p:sldId id="510" r:id="rId17"/>
    <p:sldId id="513" r:id="rId18"/>
    <p:sldId id="514" r:id="rId19"/>
    <p:sldId id="530" r:id="rId20"/>
    <p:sldId id="515" r:id="rId21"/>
    <p:sldId id="534" r:id="rId22"/>
    <p:sldId id="539" r:id="rId23"/>
    <p:sldId id="537" r:id="rId24"/>
    <p:sldId id="519" r:id="rId25"/>
    <p:sldId id="365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3C4D"/>
    <a:srgbClr val="E68F00"/>
    <a:srgbClr val="C65D38"/>
    <a:srgbClr val="9E1E50"/>
    <a:srgbClr val="0CB393"/>
    <a:srgbClr val="D9833E"/>
    <a:srgbClr val="7F7F7F"/>
    <a:srgbClr val="AC3E78"/>
    <a:srgbClr val="009706"/>
    <a:srgbClr val="961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5122"/>
  </p:normalViewPr>
  <p:slideViewPr>
    <p:cSldViewPr snapToGrid="0" snapToObjects="1">
      <p:cViewPr varScale="1">
        <p:scale>
          <a:sx n="67" d="100"/>
          <a:sy n="67" d="100"/>
        </p:scale>
        <p:origin x="1500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ropietario\Library\Containers\com.microsoft.Excel\Data\Library\Application%20Support\Microsoft\Gra&#769;fico%20en%20Microsoft%20PowerPoint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25371828521437E-2"/>
          <c:y val="0.11152777777777778"/>
          <c:w val="0.89019685039370078"/>
          <c:h val="0.7208876494604841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Hoja1!$M$26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Hoja1!$N$26</c:f>
              <c:numCache>
                <c:formatCode>General</c:formatCode>
                <c:ptCount val="1"/>
                <c:pt idx="0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7-8448-B364-C4A98D31D153}"/>
            </c:ext>
          </c:extLst>
        </c:ser>
        <c:ser>
          <c:idx val="2"/>
          <c:order val="2"/>
          <c:tx>
            <c:strRef>
              <c:f>Hoja1!$M$27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Hoja1!$N$27</c:f>
              <c:numCache>
                <c:formatCode>General</c:formatCode>
                <c:ptCount val="1"/>
                <c:pt idx="0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7-8448-B364-C4A98D31D153}"/>
            </c:ext>
          </c:extLst>
        </c:ser>
        <c:ser>
          <c:idx val="3"/>
          <c:order val="3"/>
          <c:tx>
            <c:strRef>
              <c:f>Hoja1!$M$28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Hoja1!$N$28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97-8448-B364-C4A98D31D153}"/>
            </c:ext>
          </c:extLst>
        </c:ser>
        <c:ser>
          <c:idx val="4"/>
          <c:order val="4"/>
          <c:tx>
            <c:strRef>
              <c:f>Hoja1!$M$29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Hoja1!$N$29</c:f>
              <c:numCache>
                <c:formatCode>General</c:formatCode>
                <c:ptCount val="1"/>
                <c:pt idx="0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97-8448-B364-C4A98D31D1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1063864"/>
        <c:axId val="6210584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Hoja1!$M$25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Hoja1!$N$25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E97-8448-B364-C4A98D31D153}"/>
                  </c:ext>
                </c:extLst>
              </c15:ser>
            </c15:filteredBarSeries>
          </c:ext>
        </c:extLst>
      </c:barChart>
      <c:catAx>
        <c:axId val="621063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1058464"/>
        <c:crosses val="autoZero"/>
        <c:auto val="1"/>
        <c:lblAlgn val="ctr"/>
        <c:lblOffset val="100"/>
        <c:noMultiLvlLbl val="0"/>
      </c:catAx>
      <c:valAx>
        <c:axId val="621058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2106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Hoja1!$V$14:$V$17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Hoja1!$W$14:$W$17</c:f>
              <c:numCache>
                <c:formatCode>General</c:formatCode>
                <c:ptCount val="4"/>
                <c:pt idx="0">
                  <c:v>440</c:v>
                </c:pt>
                <c:pt idx="1">
                  <c:v>509</c:v>
                </c:pt>
                <c:pt idx="2">
                  <c:v>461</c:v>
                </c:pt>
                <c:pt idx="3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A-D94C-8583-391830EA60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61757663"/>
        <c:axId val="1466407519"/>
      </c:barChart>
      <c:catAx>
        <c:axId val="1461757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466407519"/>
        <c:crosses val="autoZero"/>
        <c:auto val="1"/>
        <c:lblAlgn val="ctr"/>
        <c:lblOffset val="100"/>
        <c:noMultiLvlLbl val="0"/>
      </c:catAx>
      <c:valAx>
        <c:axId val="14664075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175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32100048541539"/>
          <c:y val="2.745151647710703E-2"/>
          <c:w val="0.45507405401442313"/>
          <c:h val="0.89814814814814814"/>
        </c:manualLayout>
      </c:layout>
      <c:barChart>
        <c:barDir val="bar"/>
        <c:grouping val="clustered"/>
        <c:varyColors val="0"/>
        <c:ser>
          <c:idx val="2"/>
          <c:order val="2"/>
          <c:spPr>
            <a:gradFill rotWithShape="1">
              <a:gsLst>
                <a:gs pos="0">
                  <a:schemeClr val="accent2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204-4D05-B093-EA9E29091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Hoja1!$C$7:$C$11</c:f>
              <c:strCache>
                <c:ptCount val="5"/>
                <c:pt idx="0">
                  <c:v>DISTANCIA DE LA UNIVERSIDAD </c:v>
                </c:pt>
                <c:pt idx="2">
                  <c:v>CAMBIO DE CARRERA A OTRA UNIVERSIDAD </c:v>
                </c:pt>
                <c:pt idx="4">
                  <c:v>PROBLEMAS FAMILIARES  ( No económicos )              </c:v>
                </c:pt>
              </c:strCache>
            </c:strRef>
          </c:cat>
          <c:val>
            <c:numRef>
              <c:f>Hoja1!$F$7:$F$11</c:f>
              <c:numCache>
                <c:formatCode>General</c:formatCode>
                <c:ptCount val="5"/>
                <c:pt idx="0">
                  <c:v>9</c:v>
                </c:pt>
                <c:pt idx="2">
                  <c:v>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4-4D05-B093-EA9E290912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41294239"/>
        <c:axId val="154139724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2">
                          <a:tint val="65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tint val="65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tint val="65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9E1E5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Hoja1!$C$7:$C$11</c15:sqref>
                        </c15:formulaRef>
                      </c:ext>
                    </c:extLst>
                    <c:strCache>
                      <c:ptCount val="5"/>
                      <c:pt idx="0">
                        <c:v>DISTANCIA DE LA UNIVERSIDAD </c:v>
                      </c:pt>
                      <c:pt idx="2">
                        <c:v>CAMBIO DE CARRERA A OTRA UNIVERSIDAD </c:v>
                      </c:pt>
                      <c:pt idx="4">
                        <c:v>PROBLEMAS FAMILIARES  ( No económicos )             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Hoja1!$D$7:$D$11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204-4D05-B093-EA9E290912AC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9E1E5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Hoja1!$C$7:$C$11</c15:sqref>
                        </c15:formulaRef>
                      </c:ext>
                    </c:extLst>
                    <c:strCache>
                      <c:ptCount val="5"/>
                      <c:pt idx="0">
                        <c:v>DISTANCIA DE LA UNIVERSIDAD </c:v>
                      </c:pt>
                      <c:pt idx="2">
                        <c:v>CAMBIO DE CARRERA A OTRA UNIVERSIDAD </c:v>
                      </c:pt>
                      <c:pt idx="4">
                        <c:v>PROBLEMAS FAMILIARES  ( No económicos )             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Hoja1!$E$7:$E$11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204-4D05-B093-EA9E290912AC}"/>
                  </c:ext>
                </c:extLst>
              </c15:ser>
            </c15:filteredBarSeries>
          </c:ext>
        </c:extLst>
      </c:barChart>
      <c:catAx>
        <c:axId val="1541294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9E1E5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41397247"/>
        <c:crosses val="autoZero"/>
        <c:auto val="1"/>
        <c:lblAlgn val="ctr"/>
        <c:lblOffset val="100"/>
        <c:noMultiLvlLbl val="0"/>
      </c:catAx>
      <c:valAx>
        <c:axId val="15413972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129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9E1E50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6567C-0964-412B-8EE9-8FF6A586EFF1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0D468E7-E73A-4FD7-BB07-9A90FD7B921E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TUTORÍAS  </a:t>
          </a:r>
        </a:p>
      </dgm:t>
    </dgm:pt>
    <dgm:pt modelId="{E3836B3D-1AB2-4DEF-BFEC-606D9ACCA20C}" type="parTrans" cxnId="{41740A50-7057-4EE6-943B-2D5825E569AD}">
      <dgm:prSet/>
      <dgm:spPr/>
      <dgm:t>
        <a:bodyPr/>
        <a:lstStyle/>
        <a:p>
          <a:endParaRPr lang="es-ES" sz="1400"/>
        </a:p>
      </dgm:t>
    </dgm:pt>
    <dgm:pt modelId="{89C445CE-9F99-47CC-A892-85A84DFBD4DC}" type="sibTrans" cxnId="{41740A50-7057-4EE6-943B-2D5825E569AD}">
      <dgm:prSet/>
      <dgm:spPr/>
      <dgm:t>
        <a:bodyPr/>
        <a:lstStyle/>
        <a:p>
          <a:endParaRPr lang="es-ES" sz="1400"/>
        </a:p>
      </dgm:t>
    </dgm:pt>
    <dgm:pt modelId="{8E833410-95C8-48FE-BA06-4B5A4F846B94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ASESORÍAS POR PARTE DE LAS ACADEMIAS DE CIENCIAS BÁSICAS,  PARA ALUMNOS CON BAJO RENDIMIENTO ACADÉMICO.  </a:t>
          </a:r>
        </a:p>
      </dgm:t>
    </dgm:pt>
    <dgm:pt modelId="{4E415FF0-35E1-455D-AA58-59F5175CA8B3}" type="parTrans" cxnId="{C8A22782-5634-4776-B34A-9B9FC5FE292C}">
      <dgm:prSet/>
      <dgm:spPr/>
      <dgm:t>
        <a:bodyPr/>
        <a:lstStyle/>
        <a:p>
          <a:endParaRPr lang="es-ES" sz="1400"/>
        </a:p>
      </dgm:t>
    </dgm:pt>
    <dgm:pt modelId="{55B1BEA5-D57D-41EB-A408-8049FBA14336}" type="sibTrans" cxnId="{C8A22782-5634-4776-B34A-9B9FC5FE292C}">
      <dgm:prSet/>
      <dgm:spPr/>
      <dgm:t>
        <a:bodyPr/>
        <a:lstStyle/>
        <a:p>
          <a:endParaRPr lang="es-ES" sz="1400"/>
        </a:p>
      </dgm:t>
    </dgm:pt>
    <dgm:pt modelId="{3CE6F330-5222-427B-9EF3-EFF0488DA818}">
      <dgm:prSet custT="1"/>
      <dgm:spPr>
        <a:solidFill>
          <a:srgbClr val="C65D38"/>
        </a:solidFill>
      </dgm:spPr>
      <dgm:t>
        <a:bodyPr/>
        <a:lstStyle/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CURSOS SABATINOS DEL REFORZAMIENTO DEL IDIOMA INGLÉS</a:t>
          </a:r>
        </a:p>
      </dgm:t>
    </dgm:pt>
    <dgm:pt modelId="{4E7A6EA1-64BA-4CC9-81D4-B81AD7FD9186}" type="parTrans" cxnId="{AAF90FB6-7E35-4FD3-85E7-1976DB3E6024}">
      <dgm:prSet/>
      <dgm:spPr/>
      <dgm:t>
        <a:bodyPr/>
        <a:lstStyle/>
        <a:p>
          <a:endParaRPr lang="es-ES" sz="1400"/>
        </a:p>
      </dgm:t>
    </dgm:pt>
    <dgm:pt modelId="{1C973F8A-3552-4B41-B9C6-A38C9CD57A15}" type="sibTrans" cxnId="{AAF90FB6-7E35-4FD3-85E7-1976DB3E6024}">
      <dgm:prSet/>
      <dgm:spPr/>
      <dgm:t>
        <a:bodyPr/>
        <a:lstStyle/>
        <a:p>
          <a:endParaRPr lang="es-ES" sz="1400"/>
        </a:p>
      </dgm:t>
    </dgm:pt>
    <dgm:pt modelId="{AD199185-B048-423F-A4CB-C1970BC13BD7}">
      <dgm:prSet custT="1"/>
      <dgm:spPr/>
      <dgm:t>
        <a:bodyPr/>
        <a:lstStyle/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APOYO SOCIOEMOCIONAL </a:t>
          </a:r>
        </a:p>
      </dgm:t>
    </dgm:pt>
    <dgm:pt modelId="{2DE58BC8-DD41-4446-B564-CDB291553B57}" type="parTrans" cxnId="{4A46EF13-149E-4788-BB6F-9D61AE2CCC65}">
      <dgm:prSet/>
      <dgm:spPr/>
      <dgm:t>
        <a:bodyPr/>
        <a:lstStyle/>
        <a:p>
          <a:endParaRPr lang="es-MX" sz="1400"/>
        </a:p>
      </dgm:t>
    </dgm:pt>
    <dgm:pt modelId="{8556DD40-CAB6-4FF0-B767-0724331C757C}" type="sibTrans" cxnId="{4A46EF13-149E-4788-BB6F-9D61AE2CCC65}">
      <dgm:prSet/>
      <dgm:spPr/>
      <dgm:t>
        <a:bodyPr/>
        <a:lstStyle/>
        <a:p>
          <a:endParaRPr lang="es-MX" sz="1400"/>
        </a:p>
      </dgm:t>
    </dgm:pt>
    <dgm:pt modelId="{DEDCC7F2-4E88-4CF5-B670-6BD97361558B}" type="pres">
      <dgm:prSet presAssocID="{44E6567C-0964-412B-8EE9-8FF6A586EFF1}" presName="linear" presStyleCnt="0">
        <dgm:presLayoutVars>
          <dgm:dir/>
          <dgm:animLvl val="lvl"/>
          <dgm:resizeHandles val="exact"/>
        </dgm:presLayoutVars>
      </dgm:prSet>
      <dgm:spPr/>
    </dgm:pt>
    <dgm:pt modelId="{484A77DC-3712-4558-83D1-E6B93913B494}" type="pres">
      <dgm:prSet presAssocID="{F0D468E7-E73A-4FD7-BB07-9A90FD7B921E}" presName="parentLin" presStyleCnt="0"/>
      <dgm:spPr/>
    </dgm:pt>
    <dgm:pt modelId="{3106B3E5-D5E0-48A3-B039-9672A86D0FC6}" type="pres">
      <dgm:prSet presAssocID="{F0D468E7-E73A-4FD7-BB07-9A90FD7B921E}" presName="parentLeftMargin" presStyleLbl="node1" presStyleIdx="0" presStyleCnt="4"/>
      <dgm:spPr/>
    </dgm:pt>
    <dgm:pt modelId="{556DBDAF-9722-461E-9979-BDCF2D81605E}" type="pres">
      <dgm:prSet presAssocID="{F0D468E7-E73A-4FD7-BB07-9A90FD7B921E}" presName="parentText" presStyleLbl="node1" presStyleIdx="0" presStyleCnt="4" custLinFactNeighborX="-43333" custLinFactNeighborY="25464">
        <dgm:presLayoutVars>
          <dgm:chMax val="0"/>
          <dgm:bulletEnabled val="1"/>
        </dgm:presLayoutVars>
      </dgm:prSet>
      <dgm:spPr/>
    </dgm:pt>
    <dgm:pt modelId="{BFACD1FF-4B56-4558-8D99-61A8D032A6CF}" type="pres">
      <dgm:prSet presAssocID="{F0D468E7-E73A-4FD7-BB07-9A90FD7B921E}" presName="negativeSpace" presStyleCnt="0"/>
      <dgm:spPr/>
    </dgm:pt>
    <dgm:pt modelId="{4769533A-6BA3-47EF-BF99-79004094D2B5}" type="pres">
      <dgm:prSet presAssocID="{F0D468E7-E73A-4FD7-BB07-9A90FD7B921E}" presName="childText" presStyleLbl="conFgAcc1" presStyleIdx="0" presStyleCnt="4" custLinFactNeighborX="6034" custLinFactNeighborY="43677">
        <dgm:presLayoutVars>
          <dgm:bulletEnabled val="1"/>
        </dgm:presLayoutVars>
      </dgm:prSet>
      <dgm:spPr/>
    </dgm:pt>
    <dgm:pt modelId="{6EC381B8-3139-4706-BA1C-578902116A07}" type="pres">
      <dgm:prSet presAssocID="{89C445CE-9F99-47CC-A892-85A84DFBD4DC}" presName="spaceBetweenRectangles" presStyleCnt="0"/>
      <dgm:spPr/>
    </dgm:pt>
    <dgm:pt modelId="{12AD4FC0-500A-4EBA-AB57-5940DFA28B88}" type="pres">
      <dgm:prSet presAssocID="{8E833410-95C8-48FE-BA06-4B5A4F846B94}" presName="parentLin" presStyleCnt="0"/>
      <dgm:spPr/>
    </dgm:pt>
    <dgm:pt modelId="{8CFEA0ED-88A4-4E6B-85D6-5F74FC4D22FF}" type="pres">
      <dgm:prSet presAssocID="{8E833410-95C8-48FE-BA06-4B5A4F846B94}" presName="parentLeftMargin" presStyleLbl="node1" presStyleIdx="0" presStyleCnt="4"/>
      <dgm:spPr/>
    </dgm:pt>
    <dgm:pt modelId="{41460790-DD8F-4441-BAC1-47FC171D8981}" type="pres">
      <dgm:prSet presAssocID="{8E833410-95C8-48FE-BA06-4B5A4F846B94}" presName="parentText" presStyleLbl="node1" presStyleIdx="1" presStyleCnt="4" custScaleX="132512" custScaleY="119666" custLinFactNeighborX="-4018" custLinFactNeighborY="5097">
        <dgm:presLayoutVars>
          <dgm:chMax val="0"/>
          <dgm:bulletEnabled val="1"/>
        </dgm:presLayoutVars>
      </dgm:prSet>
      <dgm:spPr/>
    </dgm:pt>
    <dgm:pt modelId="{D3424F8D-906B-48B7-8650-9E2CAB50BF62}" type="pres">
      <dgm:prSet presAssocID="{8E833410-95C8-48FE-BA06-4B5A4F846B94}" presName="negativeSpace" presStyleCnt="0"/>
      <dgm:spPr/>
    </dgm:pt>
    <dgm:pt modelId="{42FC037E-3BA7-425E-A4D1-415A4CE59C20}" type="pres">
      <dgm:prSet presAssocID="{8E833410-95C8-48FE-BA06-4B5A4F846B94}" presName="childText" presStyleLbl="conFgAcc1" presStyleIdx="1" presStyleCnt="4">
        <dgm:presLayoutVars>
          <dgm:bulletEnabled val="1"/>
        </dgm:presLayoutVars>
      </dgm:prSet>
      <dgm:spPr/>
    </dgm:pt>
    <dgm:pt modelId="{504DED0A-BE6B-4D4B-9C24-66B0B69285E1}" type="pres">
      <dgm:prSet presAssocID="{55B1BEA5-D57D-41EB-A408-8049FBA14336}" presName="spaceBetweenRectangles" presStyleCnt="0"/>
      <dgm:spPr/>
    </dgm:pt>
    <dgm:pt modelId="{C6A61D5A-637A-47FD-8BD8-1389CCC0EE65}" type="pres">
      <dgm:prSet presAssocID="{3CE6F330-5222-427B-9EF3-EFF0488DA818}" presName="parentLin" presStyleCnt="0"/>
      <dgm:spPr/>
    </dgm:pt>
    <dgm:pt modelId="{E41B151B-2A96-4256-BB41-B6ABDD5EA29B}" type="pres">
      <dgm:prSet presAssocID="{3CE6F330-5222-427B-9EF3-EFF0488DA818}" presName="parentLeftMargin" presStyleLbl="node1" presStyleIdx="1" presStyleCnt="4"/>
      <dgm:spPr/>
    </dgm:pt>
    <dgm:pt modelId="{939E1665-61E8-4D2A-9723-623A5863FDE1}" type="pres">
      <dgm:prSet presAssocID="{3CE6F330-5222-427B-9EF3-EFF0488DA818}" presName="parentText" presStyleLbl="node1" presStyleIdx="2" presStyleCnt="4" custScaleX="132583" custLinFactNeighborX="-4018" custLinFactNeighborY="-9976">
        <dgm:presLayoutVars>
          <dgm:chMax val="0"/>
          <dgm:bulletEnabled val="1"/>
        </dgm:presLayoutVars>
      </dgm:prSet>
      <dgm:spPr/>
    </dgm:pt>
    <dgm:pt modelId="{1979F672-AB2C-4F52-BDB3-CED09812B281}" type="pres">
      <dgm:prSet presAssocID="{3CE6F330-5222-427B-9EF3-EFF0488DA818}" presName="negativeSpace" presStyleCnt="0"/>
      <dgm:spPr/>
    </dgm:pt>
    <dgm:pt modelId="{709895EF-8C6E-4FA4-AD1B-919337E6B9AE}" type="pres">
      <dgm:prSet presAssocID="{3CE6F330-5222-427B-9EF3-EFF0488DA818}" presName="childText" presStyleLbl="conFgAcc1" presStyleIdx="2" presStyleCnt="4">
        <dgm:presLayoutVars>
          <dgm:bulletEnabled val="1"/>
        </dgm:presLayoutVars>
      </dgm:prSet>
      <dgm:spPr/>
    </dgm:pt>
    <dgm:pt modelId="{54EAE4C5-4DA6-4DF6-9F76-3A07F88177B8}" type="pres">
      <dgm:prSet presAssocID="{1C973F8A-3552-4B41-B9C6-A38C9CD57A15}" presName="spaceBetweenRectangles" presStyleCnt="0"/>
      <dgm:spPr/>
    </dgm:pt>
    <dgm:pt modelId="{FF701344-0586-4A87-B9A6-5C01C9D6FC6A}" type="pres">
      <dgm:prSet presAssocID="{AD199185-B048-423F-A4CB-C1970BC13BD7}" presName="parentLin" presStyleCnt="0"/>
      <dgm:spPr/>
    </dgm:pt>
    <dgm:pt modelId="{AF9001B9-4E7D-461A-8464-E489654360CA}" type="pres">
      <dgm:prSet presAssocID="{AD199185-B048-423F-A4CB-C1970BC13BD7}" presName="parentLeftMargin" presStyleLbl="node1" presStyleIdx="2" presStyleCnt="4"/>
      <dgm:spPr/>
    </dgm:pt>
    <dgm:pt modelId="{9C185273-8369-4AF2-9F48-38210BA90686}" type="pres">
      <dgm:prSet presAssocID="{AD199185-B048-423F-A4CB-C1970BC13BD7}" presName="parentText" presStyleLbl="node1" presStyleIdx="3" presStyleCnt="4" custLinFactNeighborX="-4018" custLinFactNeighborY="-29600">
        <dgm:presLayoutVars>
          <dgm:chMax val="0"/>
          <dgm:bulletEnabled val="1"/>
        </dgm:presLayoutVars>
      </dgm:prSet>
      <dgm:spPr/>
    </dgm:pt>
    <dgm:pt modelId="{64C907D3-28CE-4E6E-9E2C-965E511CAC11}" type="pres">
      <dgm:prSet presAssocID="{AD199185-B048-423F-A4CB-C1970BC13BD7}" presName="negativeSpace" presStyleCnt="0"/>
      <dgm:spPr/>
    </dgm:pt>
    <dgm:pt modelId="{59B71CBF-A90A-416B-BFA8-0706D4FA7D51}" type="pres">
      <dgm:prSet presAssocID="{AD199185-B048-423F-A4CB-C1970BC13BD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6AE501-90BA-47B9-9FE8-29FC0BACFE19}" type="presOf" srcId="{AD199185-B048-423F-A4CB-C1970BC13BD7}" destId="{AF9001B9-4E7D-461A-8464-E489654360CA}" srcOrd="0" destOrd="0" presId="urn:microsoft.com/office/officeart/2005/8/layout/list1"/>
    <dgm:cxn modelId="{4A46EF13-149E-4788-BB6F-9D61AE2CCC65}" srcId="{44E6567C-0964-412B-8EE9-8FF6A586EFF1}" destId="{AD199185-B048-423F-A4CB-C1970BC13BD7}" srcOrd="3" destOrd="0" parTransId="{2DE58BC8-DD41-4446-B564-CDB291553B57}" sibTransId="{8556DD40-CAB6-4FF0-B767-0724331C757C}"/>
    <dgm:cxn modelId="{B99DE036-2AED-475E-B93A-3DFF5F5A58D0}" type="presOf" srcId="{8E833410-95C8-48FE-BA06-4B5A4F846B94}" destId="{8CFEA0ED-88A4-4E6B-85D6-5F74FC4D22FF}" srcOrd="0" destOrd="0" presId="urn:microsoft.com/office/officeart/2005/8/layout/list1"/>
    <dgm:cxn modelId="{41740A50-7057-4EE6-943B-2D5825E569AD}" srcId="{44E6567C-0964-412B-8EE9-8FF6A586EFF1}" destId="{F0D468E7-E73A-4FD7-BB07-9A90FD7B921E}" srcOrd="0" destOrd="0" parTransId="{E3836B3D-1AB2-4DEF-BFEC-606D9ACCA20C}" sibTransId="{89C445CE-9F99-47CC-A892-85A84DFBD4DC}"/>
    <dgm:cxn modelId="{1A0C6672-3A21-4FB3-A5D3-8B95CFC8B61C}" type="presOf" srcId="{F0D468E7-E73A-4FD7-BB07-9A90FD7B921E}" destId="{3106B3E5-D5E0-48A3-B039-9672A86D0FC6}" srcOrd="0" destOrd="0" presId="urn:microsoft.com/office/officeart/2005/8/layout/list1"/>
    <dgm:cxn modelId="{C8A22782-5634-4776-B34A-9B9FC5FE292C}" srcId="{44E6567C-0964-412B-8EE9-8FF6A586EFF1}" destId="{8E833410-95C8-48FE-BA06-4B5A4F846B94}" srcOrd="1" destOrd="0" parTransId="{4E415FF0-35E1-455D-AA58-59F5175CA8B3}" sibTransId="{55B1BEA5-D57D-41EB-A408-8049FBA14336}"/>
    <dgm:cxn modelId="{44D57E95-D4F7-48F2-BEA2-FAA6A513ED86}" type="presOf" srcId="{3CE6F330-5222-427B-9EF3-EFF0488DA818}" destId="{E41B151B-2A96-4256-BB41-B6ABDD5EA29B}" srcOrd="0" destOrd="0" presId="urn:microsoft.com/office/officeart/2005/8/layout/list1"/>
    <dgm:cxn modelId="{F3AF80AB-5BD9-43F6-9891-C03A0CF4E4DD}" type="presOf" srcId="{8E833410-95C8-48FE-BA06-4B5A4F846B94}" destId="{41460790-DD8F-4441-BAC1-47FC171D8981}" srcOrd="1" destOrd="0" presId="urn:microsoft.com/office/officeart/2005/8/layout/list1"/>
    <dgm:cxn modelId="{AAF90FB6-7E35-4FD3-85E7-1976DB3E6024}" srcId="{44E6567C-0964-412B-8EE9-8FF6A586EFF1}" destId="{3CE6F330-5222-427B-9EF3-EFF0488DA818}" srcOrd="2" destOrd="0" parTransId="{4E7A6EA1-64BA-4CC9-81D4-B81AD7FD9186}" sibTransId="{1C973F8A-3552-4B41-B9C6-A38C9CD57A15}"/>
    <dgm:cxn modelId="{6E7A74C2-BC52-477E-B64B-14E827D73C11}" type="presOf" srcId="{AD199185-B048-423F-A4CB-C1970BC13BD7}" destId="{9C185273-8369-4AF2-9F48-38210BA90686}" srcOrd="1" destOrd="0" presId="urn:microsoft.com/office/officeart/2005/8/layout/list1"/>
    <dgm:cxn modelId="{0C154DD1-4C77-4721-B0FB-26D07BE27948}" type="presOf" srcId="{3CE6F330-5222-427B-9EF3-EFF0488DA818}" destId="{939E1665-61E8-4D2A-9723-623A5863FDE1}" srcOrd="1" destOrd="0" presId="urn:microsoft.com/office/officeart/2005/8/layout/list1"/>
    <dgm:cxn modelId="{FC51E6FE-AFDE-4EF6-B7B0-17F037C366DA}" type="presOf" srcId="{F0D468E7-E73A-4FD7-BB07-9A90FD7B921E}" destId="{556DBDAF-9722-461E-9979-BDCF2D81605E}" srcOrd="1" destOrd="0" presId="urn:microsoft.com/office/officeart/2005/8/layout/list1"/>
    <dgm:cxn modelId="{5698E1FF-40C6-4E32-9320-DCA1838CA577}" type="presOf" srcId="{44E6567C-0964-412B-8EE9-8FF6A586EFF1}" destId="{DEDCC7F2-4E88-4CF5-B670-6BD97361558B}" srcOrd="0" destOrd="0" presId="urn:microsoft.com/office/officeart/2005/8/layout/list1"/>
    <dgm:cxn modelId="{42E4FC25-B28E-401E-A284-F7A4D564ACDE}" type="presParOf" srcId="{DEDCC7F2-4E88-4CF5-B670-6BD97361558B}" destId="{484A77DC-3712-4558-83D1-E6B93913B494}" srcOrd="0" destOrd="0" presId="urn:microsoft.com/office/officeart/2005/8/layout/list1"/>
    <dgm:cxn modelId="{BE71CA40-C715-4FF1-8F6B-6EAFCA00670F}" type="presParOf" srcId="{484A77DC-3712-4558-83D1-E6B93913B494}" destId="{3106B3E5-D5E0-48A3-B039-9672A86D0FC6}" srcOrd="0" destOrd="0" presId="urn:microsoft.com/office/officeart/2005/8/layout/list1"/>
    <dgm:cxn modelId="{E5BF4BAE-FE81-4451-A27A-F6E48B1CF0DC}" type="presParOf" srcId="{484A77DC-3712-4558-83D1-E6B93913B494}" destId="{556DBDAF-9722-461E-9979-BDCF2D81605E}" srcOrd="1" destOrd="0" presId="urn:microsoft.com/office/officeart/2005/8/layout/list1"/>
    <dgm:cxn modelId="{4A4E8E53-B966-404D-93B4-F5CEB6F29899}" type="presParOf" srcId="{DEDCC7F2-4E88-4CF5-B670-6BD97361558B}" destId="{BFACD1FF-4B56-4558-8D99-61A8D032A6CF}" srcOrd="1" destOrd="0" presId="urn:microsoft.com/office/officeart/2005/8/layout/list1"/>
    <dgm:cxn modelId="{10F88DDC-5B01-44E2-B379-46761DA1D524}" type="presParOf" srcId="{DEDCC7F2-4E88-4CF5-B670-6BD97361558B}" destId="{4769533A-6BA3-47EF-BF99-79004094D2B5}" srcOrd="2" destOrd="0" presId="urn:microsoft.com/office/officeart/2005/8/layout/list1"/>
    <dgm:cxn modelId="{E406E0B2-6865-4615-BAEC-99820D3FE18A}" type="presParOf" srcId="{DEDCC7F2-4E88-4CF5-B670-6BD97361558B}" destId="{6EC381B8-3139-4706-BA1C-578902116A07}" srcOrd="3" destOrd="0" presId="urn:microsoft.com/office/officeart/2005/8/layout/list1"/>
    <dgm:cxn modelId="{D8B4FF5A-6581-44CC-A1D5-D8DB4E823552}" type="presParOf" srcId="{DEDCC7F2-4E88-4CF5-B670-6BD97361558B}" destId="{12AD4FC0-500A-4EBA-AB57-5940DFA28B88}" srcOrd="4" destOrd="0" presId="urn:microsoft.com/office/officeart/2005/8/layout/list1"/>
    <dgm:cxn modelId="{05516923-ABF1-48BF-BC7F-9C48B3209E1A}" type="presParOf" srcId="{12AD4FC0-500A-4EBA-AB57-5940DFA28B88}" destId="{8CFEA0ED-88A4-4E6B-85D6-5F74FC4D22FF}" srcOrd="0" destOrd="0" presId="urn:microsoft.com/office/officeart/2005/8/layout/list1"/>
    <dgm:cxn modelId="{9CDDE249-979A-4518-85A2-5FB71D05769E}" type="presParOf" srcId="{12AD4FC0-500A-4EBA-AB57-5940DFA28B88}" destId="{41460790-DD8F-4441-BAC1-47FC171D8981}" srcOrd="1" destOrd="0" presId="urn:microsoft.com/office/officeart/2005/8/layout/list1"/>
    <dgm:cxn modelId="{BB42735B-9258-409B-9765-6836641B25E6}" type="presParOf" srcId="{DEDCC7F2-4E88-4CF5-B670-6BD97361558B}" destId="{D3424F8D-906B-48B7-8650-9E2CAB50BF62}" srcOrd="5" destOrd="0" presId="urn:microsoft.com/office/officeart/2005/8/layout/list1"/>
    <dgm:cxn modelId="{B0E7D44E-9493-4A36-99CB-381DD52B120E}" type="presParOf" srcId="{DEDCC7F2-4E88-4CF5-B670-6BD97361558B}" destId="{42FC037E-3BA7-425E-A4D1-415A4CE59C20}" srcOrd="6" destOrd="0" presId="urn:microsoft.com/office/officeart/2005/8/layout/list1"/>
    <dgm:cxn modelId="{0DA949D3-3E48-4C3F-94D1-3A61EC810EBA}" type="presParOf" srcId="{DEDCC7F2-4E88-4CF5-B670-6BD97361558B}" destId="{504DED0A-BE6B-4D4B-9C24-66B0B69285E1}" srcOrd="7" destOrd="0" presId="urn:microsoft.com/office/officeart/2005/8/layout/list1"/>
    <dgm:cxn modelId="{AF8B58F7-F9CB-42DB-B64B-0C248BCF1A5C}" type="presParOf" srcId="{DEDCC7F2-4E88-4CF5-B670-6BD97361558B}" destId="{C6A61D5A-637A-47FD-8BD8-1389CCC0EE65}" srcOrd="8" destOrd="0" presId="urn:microsoft.com/office/officeart/2005/8/layout/list1"/>
    <dgm:cxn modelId="{E8099D83-4CB1-4215-B5C2-53FD303C7199}" type="presParOf" srcId="{C6A61D5A-637A-47FD-8BD8-1389CCC0EE65}" destId="{E41B151B-2A96-4256-BB41-B6ABDD5EA29B}" srcOrd="0" destOrd="0" presId="urn:microsoft.com/office/officeart/2005/8/layout/list1"/>
    <dgm:cxn modelId="{02E4AB81-08C7-4C26-A0C6-61A9DBBEFA27}" type="presParOf" srcId="{C6A61D5A-637A-47FD-8BD8-1389CCC0EE65}" destId="{939E1665-61E8-4D2A-9723-623A5863FDE1}" srcOrd="1" destOrd="0" presId="urn:microsoft.com/office/officeart/2005/8/layout/list1"/>
    <dgm:cxn modelId="{E54A11EB-1D58-44F6-AB1F-7EB0ED5D3682}" type="presParOf" srcId="{DEDCC7F2-4E88-4CF5-B670-6BD97361558B}" destId="{1979F672-AB2C-4F52-BDB3-CED09812B281}" srcOrd="9" destOrd="0" presId="urn:microsoft.com/office/officeart/2005/8/layout/list1"/>
    <dgm:cxn modelId="{BDFB99B8-BDDE-4748-B79A-3C785FD04112}" type="presParOf" srcId="{DEDCC7F2-4E88-4CF5-B670-6BD97361558B}" destId="{709895EF-8C6E-4FA4-AD1B-919337E6B9AE}" srcOrd="10" destOrd="0" presId="urn:microsoft.com/office/officeart/2005/8/layout/list1"/>
    <dgm:cxn modelId="{98689A57-D6B0-4295-B296-FDB4AF7E663E}" type="presParOf" srcId="{DEDCC7F2-4E88-4CF5-B670-6BD97361558B}" destId="{54EAE4C5-4DA6-4DF6-9F76-3A07F88177B8}" srcOrd="11" destOrd="0" presId="urn:microsoft.com/office/officeart/2005/8/layout/list1"/>
    <dgm:cxn modelId="{D8B42DE0-EEF0-4AFB-A91A-F970396921A5}" type="presParOf" srcId="{DEDCC7F2-4E88-4CF5-B670-6BD97361558B}" destId="{FF701344-0586-4A87-B9A6-5C01C9D6FC6A}" srcOrd="12" destOrd="0" presId="urn:microsoft.com/office/officeart/2005/8/layout/list1"/>
    <dgm:cxn modelId="{715B1BB2-855D-4756-A782-814555EB7335}" type="presParOf" srcId="{FF701344-0586-4A87-B9A6-5C01C9D6FC6A}" destId="{AF9001B9-4E7D-461A-8464-E489654360CA}" srcOrd="0" destOrd="0" presId="urn:microsoft.com/office/officeart/2005/8/layout/list1"/>
    <dgm:cxn modelId="{1E8A2227-953C-4EE3-9BEE-D15C0CE7A843}" type="presParOf" srcId="{FF701344-0586-4A87-B9A6-5C01C9D6FC6A}" destId="{9C185273-8369-4AF2-9F48-38210BA90686}" srcOrd="1" destOrd="0" presId="urn:microsoft.com/office/officeart/2005/8/layout/list1"/>
    <dgm:cxn modelId="{97043DEF-928B-49A0-A009-41F5715C2E1E}" type="presParOf" srcId="{DEDCC7F2-4E88-4CF5-B670-6BD97361558B}" destId="{64C907D3-28CE-4E6E-9E2C-965E511CAC11}" srcOrd="13" destOrd="0" presId="urn:microsoft.com/office/officeart/2005/8/layout/list1"/>
    <dgm:cxn modelId="{195B035B-255B-4D07-AEEA-C1DCD87D10F9}" type="presParOf" srcId="{DEDCC7F2-4E88-4CF5-B670-6BD97361558B}" destId="{59B71CBF-A90A-416B-BFA8-0706D4FA7D5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9533A-6BA3-47EF-BF99-79004094D2B5}">
      <dsp:nvSpPr>
        <dsp:cNvPr id="0" name=""/>
        <dsp:cNvSpPr/>
      </dsp:nvSpPr>
      <dsp:spPr>
        <a:xfrm>
          <a:off x="0" y="413088"/>
          <a:ext cx="415743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DBDAF-9722-461E-9979-BDCF2D81605E}">
      <dsp:nvSpPr>
        <dsp:cNvPr id="0" name=""/>
        <dsp:cNvSpPr/>
      </dsp:nvSpPr>
      <dsp:spPr>
        <a:xfrm>
          <a:off x="117794" y="201853"/>
          <a:ext cx="2910206" cy="6494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9999" tIns="0" rIns="1099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TUTORÍAS  </a:t>
          </a:r>
        </a:p>
      </dsp:txBody>
      <dsp:txXfrm>
        <a:off x="149497" y="233556"/>
        <a:ext cx="2846800" cy="586034"/>
      </dsp:txXfrm>
    </dsp:sp>
    <dsp:sp modelId="{42FC037E-3BA7-425E-A4D1-415A4CE59C20}">
      <dsp:nvSpPr>
        <dsp:cNvPr id="0" name=""/>
        <dsp:cNvSpPr/>
      </dsp:nvSpPr>
      <dsp:spPr>
        <a:xfrm>
          <a:off x="0" y="1486838"/>
          <a:ext cx="415743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60790-DD8F-4441-BAC1-47FC171D8981}">
      <dsp:nvSpPr>
        <dsp:cNvPr id="0" name=""/>
        <dsp:cNvSpPr/>
      </dsp:nvSpPr>
      <dsp:spPr>
        <a:xfrm>
          <a:off x="199519" y="1067502"/>
          <a:ext cx="3856372" cy="777158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9999" tIns="0" rIns="1099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ASESORÍAS POR PARTE DE LAS ACADEMIAS DE CIENCIAS BÁSICAS,  PARA ALUMNOS CON BAJO RENDIMIENTO ACADÉMICO.  </a:t>
          </a:r>
        </a:p>
      </dsp:txBody>
      <dsp:txXfrm>
        <a:off x="237457" y="1105440"/>
        <a:ext cx="3780496" cy="701282"/>
      </dsp:txXfrm>
    </dsp:sp>
    <dsp:sp modelId="{709895EF-8C6E-4FA4-AD1B-919337E6B9AE}">
      <dsp:nvSpPr>
        <dsp:cNvPr id="0" name=""/>
        <dsp:cNvSpPr/>
      </dsp:nvSpPr>
      <dsp:spPr>
        <a:xfrm>
          <a:off x="0" y="2484758"/>
          <a:ext cx="415743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E1665-61E8-4D2A-9723-623A5863FDE1}">
      <dsp:nvSpPr>
        <dsp:cNvPr id="0" name=""/>
        <dsp:cNvSpPr/>
      </dsp:nvSpPr>
      <dsp:spPr>
        <a:xfrm>
          <a:off x="199519" y="2095250"/>
          <a:ext cx="3858439" cy="649440"/>
        </a:xfrm>
        <a:prstGeom prst="roundRect">
          <a:avLst/>
        </a:prstGeom>
        <a:solidFill>
          <a:srgbClr val="C65D3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9999" tIns="0" rIns="1099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CURSOS SABATINOS DEL REFORZAMIENTO DEL IDIOMA INGLÉS</a:t>
          </a:r>
        </a:p>
      </dsp:txBody>
      <dsp:txXfrm>
        <a:off x="231222" y="2126953"/>
        <a:ext cx="3795033" cy="586034"/>
      </dsp:txXfrm>
    </dsp:sp>
    <dsp:sp modelId="{59B71CBF-A90A-416B-BFA8-0706D4FA7D51}">
      <dsp:nvSpPr>
        <dsp:cNvPr id="0" name=""/>
        <dsp:cNvSpPr/>
      </dsp:nvSpPr>
      <dsp:spPr>
        <a:xfrm>
          <a:off x="0" y="3482678"/>
          <a:ext cx="415743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85273-8369-4AF2-9F48-38210BA90686}">
      <dsp:nvSpPr>
        <dsp:cNvPr id="0" name=""/>
        <dsp:cNvSpPr/>
      </dsp:nvSpPr>
      <dsp:spPr>
        <a:xfrm>
          <a:off x="199519" y="2965724"/>
          <a:ext cx="2910206" cy="64944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9999" tIns="0" rIns="10999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APOYO SOCIOEMOCIONAL </a:t>
          </a:r>
        </a:p>
      </dsp:txBody>
      <dsp:txXfrm>
        <a:off x="231222" y="2997427"/>
        <a:ext cx="2846800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5F67E-0F85-4D57-B2A4-B767B2F3F6BC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1C104-E911-485A-A5A7-AE5C389F32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75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1C104-E911-485A-A5A7-AE5C389F32F1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10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1C104-E911-485A-A5A7-AE5C389F32F1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7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52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44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754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25"/>
            </a:lvl1pPr>
            <a:lvl2pPr marL="442930" indent="0" algn="ctr">
              <a:buNone/>
              <a:defRPr sz="1938"/>
            </a:lvl2pPr>
            <a:lvl3pPr marL="885861" indent="0" algn="ctr">
              <a:buNone/>
              <a:defRPr sz="1744"/>
            </a:lvl3pPr>
            <a:lvl4pPr marL="1328790" indent="0" algn="ctr">
              <a:buNone/>
              <a:defRPr sz="1550"/>
            </a:lvl4pPr>
            <a:lvl5pPr marL="1771721" indent="0" algn="ctr">
              <a:buNone/>
              <a:defRPr sz="1550"/>
            </a:lvl5pPr>
            <a:lvl6pPr marL="2214651" indent="0" algn="ctr">
              <a:buNone/>
              <a:defRPr sz="1550"/>
            </a:lvl6pPr>
            <a:lvl7pPr marL="2657582" indent="0" algn="ctr">
              <a:buNone/>
              <a:defRPr sz="1550"/>
            </a:lvl7pPr>
            <a:lvl8pPr marL="3100511" indent="0" algn="ctr">
              <a:buNone/>
              <a:defRPr sz="1550"/>
            </a:lvl8pPr>
            <a:lvl9pPr marL="3543442" indent="0" algn="ctr">
              <a:buNone/>
              <a:defRPr sz="15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573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907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25">
                <a:solidFill>
                  <a:schemeClr val="tx1"/>
                </a:solidFill>
              </a:defRPr>
            </a:lvl1pPr>
            <a:lvl2pPr marL="442930" indent="0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2pPr>
            <a:lvl3pPr marL="88586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3pPr>
            <a:lvl4pPr marL="1328790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4pPr>
            <a:lvl5pPr marL="177172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5pPr>
            <a:lvl6pPr marL="221465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6pPr>
            <a:lvl7pPr marL="265758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7pPr>
            <a:lvl8pPr marL="3100511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8pPr>
            <a:lvl9pPr marL="3543442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19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76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2930" indent="0">
              <a:buNone/>
              <a:defRPr sz="1938" b="1"/>
            </a:lvl2pPr>
            <a:lvl3pPr marL="885861" indent="0">
              <a:buNone/>
              <a:defRPr sz="1744" b="1"/>
            </a:lvl3pPr>
            <a:lvl4pPr marL="1328790" indent="0">
              <a:buNone/>
              <a:defRPr sz="1550" b="1"/>
            </a:lvl4pPr>
            <a:lvl5pPr marL="1771721" indent="0">
              <a:buNone/>
              <a:defRPr sz="1550" b="1"/>
            </a:lvl5pPr>
            <a:lvl6pPr marL="2214651" indent="0">
              <a:buNone/>
              <a:defRPr sz="1550" b="1"/>
            </a:lvl6pPr>
            <a:lvl7pPr marL="2657582" indent="0">
              <a:buNone/>
              <a:defRPr sz="1550" b="1"/>
            </a:lvl7pPr>
            <a:lvl8pPr marL="3100511" indent="0">
              <a:buNone/>
              <a:defRPr sz="1550" b="1"/>
            </a:lvl8pPr>
            <a:lvl9pPr marL="3543442" indent="0">
              <a:buNone/>
              <a:defRPr sz="15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25" b="1"/>
            </a:lvl1pPr>
            <a:lvl2pPr marL="442930" indent="0">
              <a:buNone/>
              <a:defRPr sz="1938" b="1"/>
            </a:lvl2pPr>
            <a:lvl3pPr marL="885861" indent="0">
              <a:buNone/>
              <a:defRPr sz="1744" b="1"/>
            </a:lvl3pPr>
            <a:lvl4pPr marL="1328790" indent="0">
              <a:buNone/>
              <a:defRPr sz="1550" b="1"/>
            </a:lvl4pPr>
            <a:lvl5pPr marL="1771721" indent="0">
              <a:buNone/>
              <a:defRPr sz="1550" b="1"/>
            </a:lvl5pPr>
            <a:lvl6pPr marL="2214651" indent="0">
              <a:buNone/>
              <a:defRPr sz="1550" b="1"/>
            </a:lvl6pPr>
            <a:lvl7pPr marL="2657582" indent="0">
              <a:buNone/>
              <a:defRPr sz="1550" b="1"/>
            </a:lvl7pPr>
            <a:lvl8pPr marL="3100511" indent="0">
              <a:buNone/>
              <a:defRPr sz="1550" b="1"/>
            </a:lvl8pPr>
            <a:lvl9pPr marL="3543442" indent="0">
              <a:buNone/>
              <a:defRPr sz="15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304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309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581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13"/>
            </a:lvl2pPr>
            <a:lvl3pPr>
              <a:defRPr sz="2325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0"/>
            </a:lvl1pPr>
            <a:lvl2pPr marL="442930" indent="0">
              <a:buNone/>
              <a:defRPr sz="1357"/>
            </a:lvl2pPr>
            <a:lvl3pPr marL="885861" indent="0">
              <a:buNone/>
              <a:defRPr sz="1162"/>
            </a:lvl3pPr>
            <a:lvl4pPr marL="1328790" indent="0">
              <a:buNone/>
              <a:defRPr sz="968"/>
            </a:lvl4pPr>
            <a:lvl5pPr marL="1771721" indent="0">
              <a:buNone/>
              <a:defRPr sz="968"/>
            </a:lvl5pPr>
            <a:lvl6pPr marL="2214651" indent="0">
              <a:buNone/>
              <a:defRPr sz="968"/>
            </a:lvl6pPr>
            <a:lvl7pPr marL="2657582" indent="0">
              <a:buNone/>
              <a:defRPr sz="968"/>
            </a:lvl7pPr>
            <a:lvl8pPr marL="3100511" indent="0">
              <a:buNone/>
              <a:defRPr sz="968"/>
            </a:lvl8pPr>
            <a:lvl9pPr marL="3543442" indent="0">
              <a:buNone/>
              <a:defRPr sz="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11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84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0"/>
            </a:lvl1pPr>
            <a:lvl2pPr marL="442930" indent="0">
              <a:buNone/>
              <a:defRPr sz="2713"/>
            </a:lvl2pPr>
            <a:lvl3pPr marL="885861" indent="0">
              <a:buNone/>
              <a:defRPr sz="2325"/>
            </a:lvl3pPr>
            <a:lvl4pPr marL="1328790" indent="0">
              <a:buNone/>
              <a:defRPr sz="1938"/>
            </a:lvl4pPr>
            <a:lvl5pPr marL="1771721" indent="0">
              <a:buNone/>
              <a:defRPr sz="1938"/>
            </a:lvl5pPr>
            <a:lvl6pPr marL="2214651" indent="0">
              <a:buNone/>
              <a:defRPr sz="1938"/>
            </a:lvl6pPr>
            <a:lvl7pPr marL="2657582" indent="0">
              <a:buNone/>
              <a:defRPr sz="1938"/>
            </a:lvl7pPr>
            <a:lvl8pPr marL="3100511" indent="0">
              <a:buNone/>
              <a:defRPr sz="1938"/>
            </a:lvl8pPr>
            <a:lvl9pPr marL="3543442" indent="0">
              <a:buNone/>
              <a:defRPr sz="193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0"/>
            </a:lvl1pPr>
            <a:lvl2pPr marL="442930" indent="0">
              <a:buNone/>
              <a:defRPr sz="1357"/>
            </a:lvl2pPr>
            <a:lvl3pPr marL="885861" indent="0">
              <a:buNone/>
              <a:defRPr sz="1162"/>
            </a:lvl3pPr>
            <a:lvl4pPr marL="1328790" indent="0">
              <a:buNone/>
              <a:defRPr sz="968"/>
            </a:lvl4pPr>
            <a:lvl5pPr marL="1771721" indent="0">
              <a:buNone/>
              <a:defRPr sz="968"/>
            </a:lvl5pPr>
            <a:lvl6pPr marL="2214651" indent="0">
              <a:buNone/>
              <a:defRPr sz="968"/>
            </a:lvl6pPr>
            <a:lvl7pPr marL="2657582" indent="0">
              <a:buNone/>
              <a:defRPr sz="968"/>
            </a:lvl7pPr>
            <a:lvl8pPr marL="3100511" indent="0">
              <a:buNone/>
              <a:defRPr sz="968"/>
            </a:lvl8pPr>
            <a:lvl9pPr marL="3543442" indent="0">
              <a:buNone/>
              <a:defRPr sz="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14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291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482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28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58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79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73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82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11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11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8CC7-59FD-8349-8330-3CDC524F45E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1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A27A-C065-A544-9B77-D23FF66B1DCF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F697-AC57-EF4D-B637-5D0C69163F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83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85861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465" indent="-221465" algn="l" defTabSz="885861" rtl="0" eaLnBrk="1" latinLnBrk="0" hangingPunct="1">
        <a:lnSpc>
          <a:spcPct val="90000"/>
        </a:lnSpc>
        <a:spcBef>
          <a:spcPts val="968"/>
        </a:spcBef>
        <a:buFont typeface="Arial" panose="020B0604020202020204" pitchFamily="34" charset="0"/>
        <a:buChar char="•"/>
        <a:defRPr sz="2713" kern="1200">
          <a:solidFill>
            <a:schemeClr val="tx1"/>
          </a:solidFill>
          <a:latin typeface="+mn-lt"/>
          <a:ea typeface="+mn-ea"/>
          <a:cs typeface="+mn-cs"/>
        </a:defRPr>
      </a:lvl1pPr>
      <a:lvl2pPr marL="66439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07325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55025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99318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43611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879046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32197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764907" indent="-221465" algn="l" defTabSz="88586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1pPr>
      <a:lvl2pPr marL="44293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2pPr>
      <a:lvl3pPr marL="88586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3pPr>
      <a:lvl4pPr marL="1328790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77172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21465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657582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100511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543442" algn="l" defTabSz="885861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8D417AA-182D-9348-A8D7-D5349659AEBF}"/>
              </a:ext>
            </a:extLst>
          </p:cNvPr>
          <p:cNvSpPr txBox="1"/>
          <p:nvPr/>
        </p:nvSpPr>
        <p:spPr>
          <a:xfrm>
            <a:off x="1060459" y="2230641"/>
            <a:ext cx="7023077" cy="748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3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26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INFORME ACADÉMICO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60FECC-E690-8F41-98F6-25C1057B0BE0}"/>
              </a:ext>
            </a:extLst>
          </p:cNvPr>
          <p:cNvSpPr txBox="1"/>
          <p:nvPr/>
        </p:nvSpPr>
        <p:spPr>
          <a:xfrm>
            <a:off x="1459610" y="3759771"/>
            <a:ext cx="6224781" cy="509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3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13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SEPTIEMBRE-DICIEMBRE 2024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5A249AC-7D68-1AE0-9213-4D0B9C7EC3CE}"/>
              </a:ext>
            </a:extLst>
          </p:cNvPr>
          <p:cNvSpPr/>
          <p:nvPr/>
        </p:nvSpPr>
        <p:spPr>
          <a:xfrm>
            <a:off x="2659789" y="3184032"/>
            <a:ext cx="3824423" cy="165648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9AB9B63-9F7B-693E-F5FB-9C48766A6174}"/>
              </a:ext>
            </a:extLst>
          </p:cNvPr>
          <p:cNvSpPr/>
          <p:nvPr/>
        </p:nvSpPr>
        <p:spPr>
          <a:xfrm>
            <a:off x="2659788" y="3428102"/>
            <a:ext cx="3824423" cy="165647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7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837247" y="808570"/>
            <a:ext cx="546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DESERCIÓN 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FCC6424-CD49-4622-A002-A7F04CD2B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21756"/>
              </p:ext>
            </p:extLst>
          </p:nvPr>
        </p:nvGraphicFramePr>
        <p:xfrm>
          <a:off x="1006093" y="1545968"/>
          <a:ext cx="7131814" cy="22886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974751">
                  <a:extLst>
                    <a:ext uri="{9D8B030D-6E8A-4147-A177-3AD203B41FA5}">
                      <a16:colId xmlns:a16="http://schemas.microsoft.com/office/drawing/2014/main" val="2677464211"/>
                    </a:ext>
                  </a:extLst>
                </a:gridCol>
                <a:gridCol w="2157063">
                  <a:extLst>
                    <a:ext uri="{9D8B030D-6E8A-4147-A177-3AD203B41FA5}">
                      <a16:colId xmlns:a16="http://schemas.microsoft.com/office/drawing/2014/main" val="1368527342"/>
                    </a:ext>
                  </a:extLst>
                </a:gridCol>
              </a:tblGrid>
              <a:tr h="36837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 SUPERIOR UNIVERSITARIO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3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7411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– DIC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65123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Manufactura Aeronáutica Área Maquinados de Precisión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7437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Industriales Área Manufactura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17939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Área Automatización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93690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Área Formulación y Evaluación de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99410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63159"/>
                  </a:ext>
                </a:extLst>
              </a:tr>
            </a:tbl>
          </a:graphicData>
        </a:graphic>
      </p:graphicFrame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E597F917-29AC-4522-B46F-B6BF867DC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16958"/>
              </p:ext>
            </p:extLst>
          </p:nvPr>
        </p:nvGraphicFramePr>
        <p:xfrm>
          <a:off x="1006093" y="4047452"/>
          <a:ext cx="7131814" cy="22691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50379">
                  <a:extLst>
                    <a:ext uri="{9D8B030D-6E8A-4147-A177-3AD203B41FA5}">
                      <a16:colId xmlns:a16="http://schemas.microsoft.com/office/drawing/2014/main" val="2677464211"/>
                    </a:ext>
                  </a:extLst>
                </a:gridCol>
                <a:gridCol w="2381435">
                  <a:extLst>
                    <a:ext uri="{9D8B030D-6E8A-4147-A177-3AD203B41FA5}">
                      <a16:colId xmlns:a16="http://schemas.microsoft.com/office/drawing/2014/main" val="1368527342"/>
                    </a:ext>
                  </a:extLst>
                </a:gridCol>
              </a:tblGrid>
              <a:tr h="26366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INGENIERÍA/LICENCIATURA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3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7411"/>
                  </a:ext>
                </a:extLst>
              </a:tr>
              <a:tr h="26366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– DIC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65123"/>
                  </a:ext>
                </a:extLst>
              </a:tr>
              <a:tr h="26366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Manufactura Aeronáutica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7437"/>
                  </a:ext>
                </a:extLst>
              </a:tr>
              <a:tr h="26366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Sistemas Productivos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17939"/>
                  </a:ext>
                </a:extLst>
              </a:tr>
              <a:tr h="34893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 en Gestión de Negocios y Proyectos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93690"/>
                  </a:ext>
                </a:extLst>
              </a:tr>
              <a:tr h="263661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s-MX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Mecatrónica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6290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93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54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656492" y="1053493"/>
            <a:ext cx="783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DESERCIÓN Y PRINCIPALES CAUSAS DE BAJAS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BBBC343-4825-D17B-387E-987956311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548497"/>
              </p:ext>
            </p:extLst>
          </p:nvPr>
        </p:nvGraphicFramePr>
        <p:xfrm>
          <a:off x="1155337" y="1932594"/>
          <a:ext cx="68333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CD876CD-EE9B-7A83-C221-E2CF1EAAC033}"/>
              </a:ext>
            </a:extLst>
          </p:cNvPr>
          <p:cNvSpPr txBox="1"/>
          <p:nvPr/>
        </p:nvSpPr>
        <p:spPr>
          <a:xfrm>
            <a:off x="3943350" y="5419786"/>
            <a:ext cx="985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400" b="1" dirty="0">
                <a:solidFill>
                  <a:srgbClr val="C00000"/>
                </a:solidFill>
              </a:rPr>
              <a:t>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EB19B1-C492-74F0-68AC-0177DBCD7F9F}"/>
              </a:ext>
            </a:extLst>
          </p:cNvPr>
          <p:cNvSpPr txBox="1"/>
          <p:nvPr/>
        </p:nvSpPr>
        <p:spPr>
          <a:xfrm>
            <a:off x="2875358" y="5106505"/>
            <a:ext cx="339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B23C4D"/>
                </a:solidFill>
              </a:rPr>
              <a:t>TOTAL DE DESERCIÓN SEP-DIC 24</a:t>
            </a:r>
          </a:p>
        </p:txBody>
      </p:sp>
    </p:spTree>
    <p:extLst>
      <p:ext uri="{BB962C8B-B14F-4D97-AF65-F5344CB8AC3E}">
        <p14:creationId xmlns:p14="http://schemas.microsoft.com/office/powerpoint/2010/main" val="100921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837247" y="625997"/>
            <a:ext cx="546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RENDIMIENTO 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ACADÉMICO - PROMEDIO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3B76DE42-B91C-4966-A955-587F53855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06417"/>
              </p:ext>
            </p:extLst>
          </p:nvPr>
        </p:nvGraphicFramePr>
        <p:xfrm>
          <a:off x="558328" y="1634603"/>
          <a:ext cx="8027343" cy="41974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64025">
                  <a:extLst>
                    <a:ext uri="{9D8B030D-6E8A-4147-A177-3AD203B41FA5}">
                      <a16:colId xmlns:a16="http://schemas.microsoft.com/office/drawing/2014/main" val="2686761793"/>
                    </a:ext>
                  </a:extLst>
                </a:gridCol>
                <a:gridCol w="2563318">
                  <a:extLst>
                    <a:ext uri="{9D8B030D-6E8A-4147-A177-3AD203B41FA5}">
                      <a16:colId xmlns:a16="http://schemas.microsoft.com/office/drawing/2014/main" val="4237115754"/>
                    </a:ext>
                  </a:extLst>
                </a:gridCol>
              </a:tblGrid>
              <a:tr h="49732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ACTUALIZADO</a:t>
                      </a:r>
                    </a:p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SEP-DIC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0389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 Emprendimiento, Formulación y Evaluación de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877920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 Manufactura Aeronáutica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11696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 Procesos Productivos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72100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 Mecatrónica en Automatización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378010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Administración Área Formulación y Evaluación de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45005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Manufactura Aeronáutica Área Maquinados de Precisión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76541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T.S.U. Mecatrónica Área Automatización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2109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T.S.U. Procesos Industriales Área Manufactura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39972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Manufactura Aeronáutica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272301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Sistemas Productivos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24742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E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Mecatrónica</a:t>
                      </a:r>
                      <a:endParaRPr lang="es-MX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49522"/>
                  </a:ext>
                </a:extLst>
              </a:tr>
              <a:tr h="290142">
                <a:tc>
                  <a:txBody>
                    <a:bodyPr/>
                    <a:lstStyle/>
                    <a:p>
                      <a:pPr algn="l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 en Gestión de Negocios y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5382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80386A0-F25F-5A49-9317-9EFAD6F61FAC}"/>
              </a:ext>
            </a:extLst>
          </p:cNvPr>
          <p:cNvSpPr txBox="1"/>
          <p:nvPr/>
        </p:nvSpPr>
        <p:spPr>
          <a:xfrm>
            <a:off x="2804823" y="5822114"/>
            <a:ext cx="450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Promedio Aprovechamiento      </a:t>
            </a:r>
            <a:r>
              <a:rPr lang="es-MX" sz="3600" b="1" dirty="0">
                <a:solidFill>
                  <a:srgbClr val="C65D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9.26</a:t>
            </a:r>
            <a:endParaRPr lang="es-MX" sz="2000" b="1" dirty="0">
              <a:solidFill>
                <a:srgbClr val="C65D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1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5929" y="884807"/>
            <a:ext cx="7041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PLANTILLA DEL PERSONAL</a:t>
            </a:r>
          </a:p>
          <a:p>
            <a:pPr algn="ctr"/>
            <a:r>
              <a:rPr lang="es-MX" sz="2000" b="1" dirty="0">
                <a:solidFill>
                  <a:srgbClr val="0CB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endParaRPr lang="es-MX" sz="1600" b="1" dirty="0">
              <a:solidFill>
                <a:srgbClr val="0CB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38274"/>
              </p:ext>
            </p:extLst>
          </p:nvPr>
        </p:nvGraphicFramePr>
        <p:xfrm>
          <a:off x="1173997" y="1896256"/>
          <a:ext cx="6796006" cy="34174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08603">
                  <a:extLst>
                    <a:ext uri="{9D8B030D-6E8A-4147-A177-3AD203B41FA5}">
                      <a16:colId xmlns:a16="http://schemas.microsoft.com/office/drawing/2014/main" val="154595457"/>
                    </a:ext>
                  </a:extLst>
                </a:gridCol>
                <a:gridCol w="1056067">
                  <a:extLst>
                    <a:ext uri="{9D8B030D-6E8A-4147-A177-3AD203B41FA5}">
                      <a16:colId xmlns:a16="http://schemas.microsoft.com/office/drawing/2014/main" val="796570871"/>
                    </a:ext>
                  </a:extLst>
                </a:gridCol>
                <a:gridCol w="1056067">
                  <a:extLst>
                    <a:ext uri="{9D8B030D-6E8A-4147-A177-3AD203B41FA5}">
                      <a16:colId xmlns:a16="http://schemas.microsoft.com/office/drawing/2014/main" val="980172026"/>
                    </a:ext>
                  </a:extLst>
                </a:gridCol>
                <a:gridCol w="1099466">
                  <a:extLst>
                    <a:ext uri="{9D8B030D-6E8A-4147-A177-3AD203B41FA5}">
                      <a16:colId xmlns:a16="http://schemas.microsoft.com/office/drawing/2014/main" val="512026718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034963521"/>
                    </a:ext>
                  </a:extLst>
                </a:gridCol>
              </a:tblGrid>
              <a:tr h="56653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3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3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3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3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3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98492"/>
                  </a:ext>
                </a:extLst>
              </a:tr>
              <a:tr h="513739"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38341"/>
                  </a:ext>
                </a:extLst>
              </a:tr>
              <a:tr h="2268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ADMINISTRATIVO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84847"/>
                  </a:ext>
                </a:extLst>
              </a:tr>
              <a:tr h="570294"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</a:t>
                      </a:r>
                      <a:r>
                        <a:rPr lang="es-MX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TIEMPO COMPLETO (</a:t>
                      </a: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92556"/>
                  </a:ext>
                </a:extLst>
              </a:tr>
              <a:tr h="506751"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 DE ASIGNATURA (PA)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59180"/>
                  </a:ext>
                </a:extLst>
              </a:tr>
              <a:tr h="517182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MX" sz="1600" b="1" baseline="0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PLANTILLA</a:t>
                      </a:r>
                      <a:endParaRPr lang="es-MX" sz="1600" b="1" dirty="0">
                        <a:solidFill>
                          <a:srgbClr val="C65D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9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0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45D55DE-055D-1471-6CF0-5C5CF736F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07008"/>
              </p:ext>
            </p:extLst>
          </p:nvPr>
        </p:nvGraphicFramePr>
        <p:xfrm>
          <a:off x="1524000" y="1055852"/>
          <a:ext cx="6096000" cy="23731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0645661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05392850"/>
                    </a:ext>
                  </a:extLst>
                </a:gridCol>
              </a:tblGrid>
              <a:tr h="5842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 DOCENTE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 DE ASIGNATURA 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350618"/>
                  </a:ext>
                </a:extLst>
              </a:tr>
              <a:tr h="433267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49028"/>
                  </a:ext>
                </a:extLst>
              </a:tr>
              <a:tr h="433267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MAESTRÍA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31576"/>
                  </a:ext>
                </a:extLst>
              </a:tr>
              <a:tr h="433267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DOCTORADO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631655"/>
                  </a:ext>
                </a:extLst>
              </a:tr>
              <a:tr h="433267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61964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D184A3D-624E-1AEC-54D1-CA214FD5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26398"/>
              </p:ext>
            </p:extLst>
          </p:nvPr>
        </p:nvGraphicFramePr>
        <p:xfrm>
          <a:off x="1524000" y="3823670"/>
          <a:ext cx="6134100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10642212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42023887"/>
                    </a:ext>
                  </a:extLst>
                </a:gridCol>
              </a:tblGrid>
              <a:tr h="4867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 DOCENTE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PROFESORES DE TIEMPO COMPLETO 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688248"/>
                  </a:ext>
                </a:extLst>
              </a:tr>
              <a:tr h="29762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 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61364"/>
                  </a:ext>
                </a:extLst>
              </a:tr>
              <a:tr h="29762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MAESTRÍA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812367"/>
                  </a:ext>
                </a:extLst>
              </a:tr>
              <a:tr h="29762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DOCTORADO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59763"/>
                  </a:ext>
                </a:extLst>
              </a:tr>
              <a:tr h="297629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69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44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CB46CE-E32B-8D40-9B79-7404C700A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894829"/>
              </p:ext>
            </p:extLst>
          </p:nvPr>
        </p:nvGraphicFramePr>
        <p:xfrm>
          <a:off x="1602380" y="3950210"/>
          <a:ext cx="6184763" cy="19099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9042">
                  <a:extLst>
                    <a:ext uri="{9D8B030D-6E8A-4147-A177-3AD203B41FA5}">
                      <a16:colId xmlns:a16="http://schemas.microsoft.com/office/drawing/2014/main" val="2924392975"/>
                    </a:ext>
                  </a:extLst>
                </a:gridCol>
                <a:gridCol w="996454">
                  <a:extLst>
                    <a:ext uri="{9D8B030D-6E8A-4147-A177-3AD203B41FA5}">
                      <a16:colId xmlns:a16="http://schemas.microsoft.com/office/drawing/2014/main" val="3643720219"/>
                    </a:ext>
                  </a:extLst>
                </a:gridCol>
                <a:gridCol w="1044192">
                  <a:extLst>
                    <a:ext uri="{9D8B030D-6E8A-4147-A177-3AD203B41FA5}">
                      <a16:colId xmlns:a16="http://schemas.microsoft.com/office/drawing/2014/main" val="975474062"/>
                    </a:ext>
                  </a:extLst>
                </a:gridCol>
                <a:gridCol w="1062319">
                  <a:extLst>
                    <a:ext uri="{9D8B030D-6E8A-4147-A177-3AD203B41FA5}">
                      <a16:colId xmlns:a16="http://schemas.microsoft.com/office/drawing/2014/main" val="1980421643"/>
                    </a:ext>
                  </a:extLst>
                </a:gridCol>
                <a:gridCol w="992756">
                  <a:extLst>
                    <a:ext uri="{9D8B030D-6E8A-4147-A177-3AD203B41FA5}">
                      <a16:colId xmlns:a16="http://schemas.microsoft.com/office/drawing/2014/main" val="2296426663"/>
                    </a:ext>
                  </a:extLst>
                </a:gridCol>
              </a:tblGrid>
              <a:tr h="35297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768114"/>
                  </a:ext>
                </a:extLst>
              </a:tr>
              <a:tr h="288794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MATRICULA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96939"/>
                  </a:ext>
                </a:extLst>
              </a:tr>
              <a:tr h="288794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12.29%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2.62%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8.01%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7274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</a:t>
                      </a:r>
                      <a:r>
                        <a:rPr lang="es-MX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TERMINAL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60.6 %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57.44%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48071"/>
                  </a:ext>
                </a:extLst>
              </a:tr>
              <a:tr h="352579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ALUMNO/DOCENTE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48190"/>
                  </a:ext>
                </a:extLst>
              </a:tr>
              <a:tr h="313399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X ALUMNO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$70,695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$49,927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$57,304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71,550.97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6379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8F344DD-43AF-1342-BD16-9C26021CC685}"/>
              </a:ext>
            </a:extLst>
          </p:cNvPr>
          <p:cNvSpPr txBox="1"/>
          <p:nvPr/>
        </p:nvSpPr>
        <p:spPr>
          <a:xfrm>
            <a:off x="1827020" y="825211"/>
            <a:ext cx="5735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TÉCNICO SUPERIOR UNIVERSITARIO</a:t>
            </a:r>
          </a:p>
          <a:p>
            <a:pPr algn="ctr"/>
            <a:r>
              <a:rPr lang="es-MX" sz="2400" b="1" dirty="0">
                <a:solidFill>
                  <a:srgbClr val="0CB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HISTÓRICO 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A98BE37-11A4-67FE-0C69-344914991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38978"/>
              </p:ext>
            </p:extLst>
          </p:nvPr>
        </p:nvGraphicFramePr>
        <p:xfrm>
          <a:off x="1602381" y="1802809"/>
          <a:ext cx="6184762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65373">
                  <a:extLst>
                    <a:ext uri="{9D8B030D-6E8A-4147-A177-3AD203B41FA5}">
                      <a16:colId xmlns:a16="http://schemas.microsoft.com/office/drawing/2014/main" val="23840701"/>
                    </a:ext>
                  </a:extLst>
                </a:gridCol>
                <a:gridCol w="2019389">
                  <a:extLst>
                    <a:ext uri="{9D8B030D-6E8A-4147-A177-3AD203B41FA5}">
                      <a16:colId xmlns:a16="http://schemas.microsoft.com/office/drawing/2014/main" val="923599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MATRÍCULA SEP-DIC  2024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287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29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22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 TERMINAL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57.44%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370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 / DOCENTE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POR ALUMNO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71,550.97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66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FB65C8-A913-644F-8A2B-4AD8FEE61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66497"/>
              </p:ext>
            </p:extLst>
          </p:nvPr>
        </p:nvGraphicFramePr>
        <p:xfrm>
          <a:off x="1492623" y="4082243"/>
          <a:ext cx="5912517" cy="18509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603">
                  <a:extLst>
                    <a:ext uri="{9D8B030D-6E8A-4147-A177-3AD203B41FA5}">
                      <a16:colId xmlns:a16="http://schemas.microsoft.com/office/drawing/2014/main" val="2924392975"/>
                    </a:ext>
                  </a:extLst>
                </a:gridCol>
                <a:gridCol w="822877">
                  <a:extLst>
                    <a:ext uri="{9D8B030D-6E8A-4147-A177-3AD203B41FA5}">
                      <a16:colId xmlns:a16="http://schemas.microsoft.com/office/drawing/2014/main" val="3643720219"/>
                    </a:ext>
                  </a:extLst>
                </a:gridCol>
                <a:gridCol w="928374">
                  <a:extLst>
                    <a:ext uri="{9D8B030D-6E8A-4147-A177-3AD203B41FA5}">
                      <a16:colId xmlns:a16="http://schemas.microsoft.com/office/drawing/2014/main" val="975474062"/>
                    </a:ext>
                  </a:extLst>
                </a:gridCol>
                <a:gridCol w="1002223">
                  <a:extLst>
                    <a:ext uri="{9D8B030D-6E8A-4147-A177-3AD203B41FA5}">
                      <a16:colId xmlns:a16="http://schemas.microsoft.com/office/drawing/2014/main" val="1980421643"/>
                    </a:ext>
                  </a:extLst>
                </a:gridCol>
                <a:gridCol w="1085440">
                  <a:extLst>
                    <a:ext uri="{9D8B030D-6E8A-4147-A177-3AD203B41FA5}">
                      <a16:colId xmlns:a16="http://schemas.microsoft.com/office/drawing/2014/main" val="3163467899"/>
                    </a:ext>
                  </a:extLst>
                </a:gridCol>
              </a:tblGrid>
              <a:tr h="34668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768114"/>
                  </a:ext>
                </a:extLst>
              </a:tr>
              <a:tr h="381144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96939"/>
                  </a:ext>
                </a:extLst>
              </a:tr>
              <a:tr h="283649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5.22 %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5.22 %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5.22 %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7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</a:t>
                      </a:r>
                      <a:r>
                        <a:rPr lang="es-MX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TERMINAL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48071"/>
                  </a:ext>
                </a:extLst>
              </a:tr>
              <a:tr h="281481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ALUMNO/DOCENTE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48190"/>
                  </a:ext>
                </a:extLst>
              </a:tr>
              <a:tr h="283649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ALUMNO</a:t>
                      </a:r>
                      <a:endParaRPr lang="es-MX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$70,695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$49,927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$57,304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70,504.24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63796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5B22B5D-0C20-4D40-A0DE-5CE0F4A7F794}"/>
              </a:ext>
            </a:extLst>
          </p:cNvPr>
          <p:cNvSpPr/>
          <p:nvPr/>
        </p:nvSpPr>
        <p:spPr>
          <a:xfrm>
            <a:off x="2137484" y="92483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LICENCIATURA/ INGENIERÍA</a:t>
            </a:r>
          </a:p>
          <a:p>
            <a:pPr algn="ctr"/>
            <a:r>
              <a:rPr lang="es-MX" sz="2400" b="1" dirty="0">
                <a:solidFill>
                  <a:srgbClr val="0CB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HISTÓRICO 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7AF4C27-6A80-B0EE-ACEF-23EA2D104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29385"/>
              </p:ext>
            </p:extLst>
          </p:nvPr>
        </p:nvGraphicFramePr>
        <p:xfrm>
          <a:off x="1492623" y="1974284"/>
          <a:ext cx="5912517" cy="18997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4007">
                  <a:extLst>
                    <a:ext uri="{9D8B030D-6E8A-4147-A177-3AD203B41FA5}">
                      <a16:colId xmlns:a16="http://schemas.microsoft.com/office/drawing/2014/main" val="1404647368"/>
                    </a:ext>
                  </a:extLst>
                </a:gridCol>
                <a:gridCol w="2928510">
                  <a:extLst>
                    <a:ext uri="{9D8B030D-6E8A-4147-A177-3AD203B41FA5}">
                      <a16:colId xmlns:a16="http://schemas.microsoft.com/office/drawing/2014/main" val="4211345612"/>
                    </a:ext>
                  </a:extLst>
                </a:gridCol>
              </a:tblGrid>
              <a:tr h="35551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MATRÍCULA SEPT-DIC  2024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87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772582"/>
                  </a:ext>
                </a:extLst>
              </a:tr>
              <a:tr h="355514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DESERCIÓN 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216895"/>
                  </a:ext>
                </a:extLst>
              </a:tr>
              <a:tr h="334302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EFECIENCIA TERMINAL 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el período de Mayo-Agosto 2024 .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86776"/>
                  </a:ext>
                </a:extLst>
              </a:tr>
              <a:tr h="355514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 / DOCENTE 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9789"/>
                  </a:ext>
                </a:extLst>
              </a:tr>
              <a:tr h="355514">
                <a:tc>
                  <a:txBody>
                    <a:bodyPr/>
                    <a:lstStyle/>
                    <a:p>
                      <a:r>
                        <a:rPr lang="es-E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POR ALUMNOS :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70,504.24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18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26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D55533A4-B8AA-9943-BD3C-4FF0ED7B5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5858"/>
              </p:ext>
            </p:extLst>
          </p:nvPr>
        </p:nvGraphicFramePr>
        <p:xfrm>
          <a:off x="394478" y="2152958"/>
          <a:ext cx="8355043" cy="312736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3277">
                  <a:extLst>
                    <a:ext uri="{9D8B030D-6E8A-4147-A177-3AD203B41FA5}">
                      <a16:colId xmlns:a16="http://schemas.microsoft.com/office/drawing/2014/main" val="3746605759"/>
                    </a:ext>
                  </a:extLst>
                </a:gridCol>
                <a:gridCol w="1982220">
                  <a:extLst>
                    <a:ext uri="{9D8B030D-6E8A-4147-A177-3AD203B41FA5}">
                      <a16:colId xmlns:a16="http://schemas.microsoft.com/office/drawing/2014/main" val="1190309398"/>
                    </a:ext>
                  </a:extLst>
                </a:gridCol>
                <a:gridCol w="1702979">
                  <a:extLst>
                    <a:ext uri="{9D8B030D-6E8A-4147-A177-3AD203B41FA5}">
                      <a16:colId xmlns:a16="http://schemas.microsoft.com/office/drawing/2014/main" val="3990346356"/>
                    </a:ext>
                  </a:extLst>
                </a:gridCol>
                <a:gridCol w="1487805">
                  <a:extLst>
                    <a:ext uri="{9D8B030D-6E8A-4147-A177-3AD203B41FA5}">
                      <a16:colId xmlns:a16="http://schemas.microsoft.com/office/drawing/2014/main" val="670765767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2376593659"/>
                    </a:ext>
                  </a:extLst>
                </a:gridCol>
              </a:tblGrid>
              <a:tr h="500301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TÉCNICO</a:t>
                      </a:r>
                      <a:r>
                        <a:rPr lang="es-MX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SUPERIOR UNIVERSITARIO</a:t>
                      </a:r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983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rgbClr val="A82E4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78527"/>
                  </a:ext>
                </a:extLst>
              </a:tr>
              <a:tr h="65956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GENERACIÓN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 EGRESADOS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 TERMINAL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ITULOS</a:t>
                      </a:r>
                    </a:p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ENTREGADOS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TRAMTES ANTE LA SEC</a:t>
                      </a:r>
                      <a:endParaRPr lang="es-ES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572592"/>
                  </a:ext>
                </a:extLst>
              </a:tr>
              <a:tr h="41199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MX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88106"/>
                  </a:ext>
                </a:extLst>
              </a:tr>
              <a:tr h="41199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Expedientes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5378"/>
                  </a:ext>
                </a:extLst>
              </a:tr>
              <a:tr h="41199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60.6%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Expedientes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33669"/>
                  </a:ext>
                </a:extLst>
              </a:tr>
              <a:tr h="70038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2022-2024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57.44%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endParaRPr lang="es-MX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período de recepción de expediente</a:t>
                      </a:r>
                      <a:endParaRPr lang="es-MX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4483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58AF0D9-6FD7-4949-8A9F-DDB692CCC167}"/>
              </a:ext>
            </a:extLst>
          </p:cNvPr>
          <p:cNvSpPr txBox="1"/>
          <p:nvPr/>
        </p:nvSpPr>
        <p:spPr>
          <a:xfrm>
            <a:off x="1617113" y="951759"/>
            <a:ext cx="590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EGRESADOS Y EFICIENCIA TERMINAL</a:t>
            </a:r>
          </a:p>
          <a:p>
            <a:pPr algn="ctr"/>
            <a:r>
              <a:rPr lang="es-MX" sz="2400" b="1" dirty="0">
                <a:solidFill>
                  <a:srgbClr val="0CB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434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3EB34-45A8-3519-449C-D78C94BEA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95C47548-F5E6-1980-C197-6F415E0B8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497499"/>
              </p:ext>
            </p:extLst>
          </p:nvPr>
        </p:nvGraphicFramePr>
        <p:xfrm>
          <a:off x="621252" y="1965896"/>
          <a:ext cx="7901495" cy="315288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17862">
                  <a:extLst>
                    <a:ext uri="{9D8B030D-6E8A-4147-A177-3AD203B41FA5}">
                      <a16:colId xmlns:a16="http://schemas.microsoft.com/office/drawing/2014/main" val="3746605759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1190309398"/>
                    </a:ext>
                  </a:extLst>
                </a:gridCol>
                <a:gridCol w="1595047">
                  <a:extLst>
                    <a:ext uri="{9D8B030D-6E8A-4147-A177-3AD203B41FA5}">
                      <a16:colId xmlns:a16="http://schemas.microsoft.com/office/drawing/2014/main" val="3990346356"/>
                    </a:ext>
                  </a:extLst>
                </a:gridCol>
                <a:gridCol w="1459621">
                  <a:extLst>
                    <a:ext uri="{9D8B030D-6E8A-4147-A177-3AD203B41FA5}">
                      <a16:colId xmlns:a16="http://schemas.microsoft.com/office/drawing/2014/main" val="865843754"/>
                    </a:ext>
                  </a:extLst>
                </a:gridCol>
                <a:gridCol w="1500190">
                  <a:extLst>
                    <a:ext uri="{9D8B030D-6E8A-4147-A177-3AD203B41FA5}">
                      <a16:colId xmlns:a16="http://schemas.microsoft.com/office/drawing/2014/main" val="4266583706"/>
                    </a:ext>
                  </a:extLst>
                </a:gridCol>
              </a:tblGrid>
              <a:tr h="476567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INGENIERÍA/LICENCIATURA</a:t>
                      </a:r>
                    </a:p>
                  </a:txBody>
                  <a:tcPr anchor="ctr">
                    <a:solidFill>
                      <a:srgbClr val="D983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rgbClr val="A82E4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78527"/>
                  </a:ext>
                </a:extLst>
              </a:tr>
              <a:tr h="7365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GENERACIÓN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 EGRESADOS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 TERMINAL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TITULADOS </a:t>
                      </a:r>
                    </a:p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ENTREGADOS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</a:t>
                      </a: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RÁMITES  ANTE LA SEC</a:t>
                      </a:r>
                      <a:endParaRPr lang="es-E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572592"/>
                  </a:ext>
                </a:extLst>
              </a:tr>
              <a:tr h="43324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  <a:endParaRPr lang="es-MX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88106"/>
                  </a:ext>
                </a:extLst>
              </a:tr>
              <a:tr h="43324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expedientes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05378"/>
                  </a:ext>
                </a:extLst>
              </a:tr>
              <a:tr h="43324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expedientes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33669"/>
                  </a:ext>
                </a:extLst>
              </a:tr>
              <a:tr h="43324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período de recepción de expedientes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1449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7EF092C-EF36-1B9F-6908-404EFB1500BB}"/>
              </a:ext>
            </a:extLst>
          </p:cNvPr>
          <p:cNvSpPr txBox="1"/>
          <p:nvPr/>
        </p:nvSpPr>
        <p:spPr>
          <a:xfrm>
            <a:off x="1786759" y="951759"/>
            <a:ext cx="590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EGRESADOS Y EFICIENCIA TERMINAL</a:t>
            </a:r>
          </a:p>
          <a:p>
            <a:pPr algn="ctr"/>
            <a:r>
              <a:rPr lang="es-MX" sz="2400" b="1" dirty="0">
                <a:solidFill>
                  <a:srgbClr val="0CB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55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3DF0D4EC-B48E-A942-B3DE-0E897E7B3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27960"/>
              </p:ext>
            </p:extLst>
          </p:nvPr>
        </p:nvGraphicFramePr>
        <p:xfrm>
          <a:off x="322875" y="1410482"/>
          <a:ext cx="8498249" cy="487484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33147">
                  <a:extLst>
                    <a:ext uri="{9D8B030D-6E8A-4147-A177-3AD203B41FA5}">
                      <a16:colId xmlns:a16="http://schemas.microsoft.com/office/drawing/2014/main" val="2580466422"/>
                    </a:ext>
                  </a:extLst>
                </a:gridCol>
                <a:gridCol w="2586391">
                  <a:extLst>
                    <a:ext uri="{9D8B030D-6E8A-4147-A177-3AD203B41FA5}">
                      <a16:colId xmlns:a16="http://schemas.microsoft.com/office/drawing/2014/main" val="2316439717"/>
                    </a:ext>
                  </a:extLst>
                </a:gridCol>
                <a:gridCol w="1034321">
                  <a:extLst>
                    <a:ext uri="{9D8B030D-6E8A-4147-A177-3AD203B41FA5}">
                      <a16:colId xmlns:a16="http://schemas.microsoft.com/office/drawing/2014/main" val="1372078216"/>
                    </a:ext>
                  </a:extLst>
                </a:gridCol>
                <a:gridCol w="599607">
                  <a:extLst>
                    <a:ext uri="{9D8B030D-6E8A-4147-A177-3AD203B41FA5}">
                      <a16:colId xmlns:a16="http://schemas.microsoft.com/office/drawing/2014/main" val="1825836478"/>
                    </a:ext>
                  </a:extLst>
                </a:gridCol>
                <a:gridCol w="501583">
                  <a:extLst>
                    <a:ext uri="{9D8B030D-6E8A-4147-A177-3AD203B41FA5}">
                      <a16:colId xmlns:a16="http://schemas.microsoft.com/office/drawing/2014/main" val="3161317325"/>
                    </a:ext>
                  </a:extLst>
                </a:gridCol>
                <a:gridCol w="1019331">
                  <a:extLst>
                    <a:ext uri="{9D8B030D-6E8A-4147-A177-3AD203B41FA5}">
                      <a16:colId xmlns:a16="http://schemas.microsoft.com/office/drawing/2014/main" val="1097813037"/>
                    </a:ext>
                  </a:extLst>
                </a:gridCol>
                <a:gridCol w="1723869">
                  <a:extLst>
                    <a:ext uri="{9D8B030D-6E8A-4147-A177-3AD203B41FA5}">
                      <a16:colId xmlns:a16="http://schemas.microsoft.com/office/drawing/2014/main" val="936151650"/>
                    </a:ext>
                  </a:extLst>
                </a:gridCol>
              </a:tblGrid>
              <a:tr h="101912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INT/EXT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BECA ACTIVA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ALUMNOS BECADOS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TOTAL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UNITARIO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1864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ALIMENTICIA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500.00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 PLATILLO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7541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RECTORÍA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32,750.00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950.00 - TSU</a:t>
                      </a:r>
                    </a:p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1,950.00 - ING/LIC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626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SITUTEG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2,900.00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950.00 - TSU</a:t>
                      </a:r>
                    </a:p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1,950.00 - ING/LIC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9682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EXCELENCIA ACADÉMICA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19,250.00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950.00 - TSU</a:t>
                      </a:r>
                    </a:p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1,950.00 - ING/LIC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1730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NECESIDAD ECONÓMICA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17,500.00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950.00 - TSU</a:t>
                      </a:r>
                    </a:p>
                    <a:p>
                      <a:pPr algn="ctr"/>
                      <a:r>
                        <a:rPr lang="sv-SE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1,950.00 - ING/LIC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66874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Y CRÉDITO EDUCATIVO DEL ESTADO DE SONORA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375,000.00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5,0000 X SEMESTRE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2234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 JÓVENES ESCRIBIENDO EL FUTURO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período de trámites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660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ESPOSOS RODRÍGUEZ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60,000.00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2,400.00</a:t>
                      </a:r>
                      <a:endParaRPr lang="es-MX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33638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s-MX" sz="1200" b="1" dirty="0">
                        <a:solidFill>
                          <a:srgbClr val="C65D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s-MX" sz="1200" b="1" dirty="0">
                        <a:solidFill>
                          <a:srgbClr val="C65D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MX" sz="1200" b="1" dirty="0">
                        <a:solidFill>
                          <a:srgbClr val="C65D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rgbClr val="C65D3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507,900.00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1" dirty="0">
                        <a:solidFill>
                          <a:srgbClr val="C65D3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14826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BADB9A-6364-BC42-AF51-E1ADF7F1B8BC}"/>
              </a:ext>
            </a:extLst>
          </p:cNvPr>
          <p:cNvSpPr txBox="1"/>
          <p:nvPr/>
        </p:nvSpPr>
        <p:spPr>
          <a:xfrm>
            <a:off x="1802894" y="657279"/>
            <a:ext cx="54695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RELACIÓN BECA/ALUMNO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Septiembre – Diciembre   2024</a:t>
            </a:r>
          </a:p>
        </p:txBody>
      </p:sp>
    </p:spTree>
    <p:extLst>
      <p:ext uri="{BB962C8B-B14F-4D97-AF65-F5344CB8AC3E}">
        <p14:creationId xmlns:p14="http://schemas.microsoft.com/office/powerpoint/2010/main" val="228449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1FDA97-5F3D-5A06-4830-1D070ED2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585"/>
            <a:ext cx="7886700" cy="99302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latin typeface="Arial" panose="020B0604020202020204" pitchFamily="34" charset="0"/>
                <a:cs typeface="Arial" panose="020B0604020202020204" pitchFamily="34" charset="0"/>
              </a:rPr>
              <a:t>NUEVOS PROGRAMAS EDUCATIVOS 2024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36F8BE-BF79-A91F-9A9F-B5D6E4DB7D51}"/>
              </a:ext>
            </a:extLst>
          </p:cNvPr>
          <p:cNvSpPr txBox="1"/>
          <p:nvPr/>
        </p:nvSpPr>
        <p:spPr>
          <a:xfrm>
            <a:off x="1339352" y="1830267"/>
            <a:ext cx="7034719" cy="367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Emprendimiento, Formulación y Evaluación de proyectos</a:t>
            </a:r>
          </a:p>
          <a:p>
            <a:pPr>
              <a:lnSpc>
                <a:spcPct val="250000"/>
              </a:lnSpc>
            </a:pPr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 en Gestión de Capital Humano </a:t>
            </a:r>
          </a:p>
          <a:p>
            <a:pPr>
              <a:lnSpc>
                <a:spcPct val="250000"/>
              </a:lnSpc>
            </a:pPr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Manufactura Aeronáutica </a:t>
            </a:r>
          </a:p>
          <a:p>
            <a:pPr>
              <a:lnSpc>
                <a:spcPct val="250000"/>
              </a:lnSpc>
            </a:pPr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Procesos Productivos</a:t>
            </a:r>
          </a:p>
          <a:p>
            <a:pPr>
              <a:lnSpc>
                <a:spcPct val="250000"/>
              </a:lnSpc>
            </a:pPr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Automatización</a:t>
            </a:r>
          </a:p>
          <a:p>
            <a:pPr>
              <a:lnSpc>
                <a:spcPct val="250000"/>
              </a:lnSpc>
            </a:pPr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 en Robótica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F187A1-A96E-542C-62E2-C837C70F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45" y="3211556"/>
            <a:ext cx="390178" cy="4633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EC92FC-0950-4A91-FF42-A4F047E40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59" y="2491481"/>
            <a:ext cx="390178" cy="3840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46F9C9-0343-1C1B-DF7F-136F8E7CF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6460">
            <a:off x="888457" y="4861809"/>
            <a:ext cx="390178" cy="3840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C3D25D-6A1F-7AC5-BE71-DC2A4AFE0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9201">
            <a:off x="888456" y="3963184"/>
            <a:ext cx="390178" cy="38408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4842038-9926-2356-508E-D8EFE2152210}"/>
              </a:ext>
            </a:extLst>
          </p:cNvPr>
          <p:cNvSpPr txBox="1"/>
          <p:nvPr/>
        </p:nvSpPr>
        <p:spPr>
          <a:xfrm>
            <a:off x="769929" y="1081380"/>
            <a:ext cx="70347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Tecnológica de Guaymas 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Programas Educativos del nivel Técnico Superior Universitario (T.S.U.) ofertados:</a:t>
            </a:r>
          </a:p>
        </p:txBody>
      </p:sp>
    </p:spTree>
    <p:extLst>
      <p:ext uri="{BB962C8B-B14F-4D97-AF65-F5344CB8AC3E}">
        <p14:creationId xmlns:p14="http://schemas.microsoft.com/office/powerpoint/2010/main" val="379167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0BAEB85-0750-D6B0-DC49-E0095F1D9E39}"/>
              </a:ext>
            </a:extLst>
          </p:cNvPr>
          <p:cNvSpPr txBox="1"/>
          <p:nvPr/>
        </p:nvSpPr>
        <p:spPr>
          <a:xfrm>
            <a:off x="420676" y="1544207"/>
            <a:ext cx="8223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 el objetivo de presentar a los estudiantes casos de éxito de nuestros egresados, se llevó a cabo el Panel </a:t>
            </a:r>
            <a:r>
              <a:rPr lang="es-ES" b="1" dirty="0">
                <a:solidFill>
                  <a:srgbClr val="B2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“Egresados de éxito”,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en el cual tuvimos la presencia de 8 egresados de las diversas carreras, quienes compartieron sus experiencias profesionales en el campo laboral.</a:t>
            </a:r>
          </a:p>
        </p:txBody>
      </p:sp>
      <p:sp>
        <p:nvSpPr>
          <p:cNvPr id="6" name="Marco 5">
            <a:extLst>
              <a:ext uri="{FF2B5EF4-FFF2-40B4-BE49-F238E27FC236}">
                <a16:creationId xmlns:a16="http://schemas.microsoft.com/office/drawing/2014/main" id="{6F0DEFCD-547C-AE47-9011-097C2774D3A6}"/>
              </a:ext>
            </a:extLst>
          </p:cNvPr>
          <p:cNvSpPr/>
          <p:nvPr/>
        </p:nvSpPr>
        <p:spPr>
          <a:xfrm>
            <a:off x="60043" y="3593857"/>
            <a:ext cx="8868315" cy="1580669"/>
          </a:xfrm>
          <a:prstGeom prst="frame">
            <a:avLst>
              <a:gd name="adj1" fmla="val 5450"/>
            </a:avLst>
          </a:prstGeom>
          <a:gradFill rotWithShape="0"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CF12401-62DC-2446-A754-45B53DE4D50D}"/>
              </a:ext>
            </a:extLst>
          </p:cNvPr>
          <p:cNvSpPr txBox="1"/>
          <p:nvPr/>
        </p:nvSpPr>
        <p:spPr>
          <a:xfrm>
            <a:off x="1892961" y="907596"/>
            <a:ext cx="506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PANEL “EGRESADOS DE ÉXITO”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B0AD567-4A90-6615-1BC1-6281BFC81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873" y="3044867"/>
            <a:ext cx="2083428" cy="26042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67B4780-435F-C600-137C-C445D5DD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75" y="3044288"/>
            <a:ext cx="2083428" cy="26042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210CDF8-3EE8-BE08-56E2-723B98FF9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827" y="3044867"/>
            <a:ext cx="2023011" cy="26037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FBC16E3-7617-5683-DB78-7D0390BA7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42" y="3044287"/>
            <a:ext cx="2043150" cy="26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5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880C0-C132-66C7-FE09-C6590E2EC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9DE3D71-0F30-2B80-1030-7DF29895BFD4}"/>
              </a:ext>
            </a:extLst>
          </p:cNvPr>
          <p:cNvSpPr txBox="1"/>
          <p:nvPr/>
        </p:nvSpPr>
        <p:spPr>
          <a:xfrm>
            <a:off x="420676" y="1544207"/>
            <a:ext cx="8223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La Universidad sigue fortaleciendo su modelo educativo basado en la práctica y la innovación, preparando a los jóvenes para ser los futuros líderes en sus áreas y contribuir al desarrollo de la comunidad con proyectos significativos y de impacto.</a:t>
            </a:r>
          </a:p>
        </p:txBody>
      </p:sp>
      <p:sp>
        <p:nvSpPr>
          <p:cNvPr id="6" name="Marco 5">
            <a:extLst>
              <a:ext uri="{FF2B5EF4-FFF2-40B4-BE49-F238E27FC236}">
                <a16:creationId xmlns:a16="http://schemas.microsoft.com/office/drawing/2014/main" id="{059F3C8C-874A-9AF1-8A94-A6842A159FD5}"/>
              </a:ext>
            </a:extLst>
          </p:cNvPr>
          <p:cNvSpPr/>
          <p:nvPr/>
        </p:nvSpPr>
        <p:spPr>
          <a:xfrm>
            <a:off x="213162" y="3462819"/>
            <a:ext cx="8223261" cy="1580669"/>
          </a:xfrm>
          <a:prstGeom prst="frame">
            <a:avLst>
              <a:gd name="adj1" fmla="val 5450"/>
            </a:avLst>
          </a:prstGeom>
          <a:gradFill rotWithShape="0"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6AEB651-BA2A-86EB-7CCB-5E5B8EE119D0}"/>
              </a:ext>
            </a:extLst>
          </p:cNvPr>
          <p:cNvSpPr txBox="1"/>
          <p:nvPr/>
        </p:nvSpPr>
        <p:spPr>
          <a:xfrm>
            <a:off x="930394" y="692583"/>
            <a:ext cx="7506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PROYECTOS DE SUSTENTABILIDAD , NEGOCIOS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Y LIDERAZGO EMPRESARIAL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39A06F-2C1F-20E5-22DB-B1026500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08"/>
          <a:stretch/>
        </p:blipFill>
        <p:spPr>
          <a:xfrm>
            <a:off x="1059163" y="2921169"/>
            <a:ext cx="2995449" cy="32442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85434D-33AD-35CC-EDBD-A10AE0FDF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3" y="2921169"/>
            <a:ext cx="2995448" cy="32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6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o 1">
            <a:extLst>
              <a:ext uri="{FF2B5EF4-FFF2-40B4-BE49-F238E27FC236}">
                <a16:creationId xmlns:a16="http://schemas.microsoft.com/office/drawing/2014/main" id="{1CB7000E-106C-1C43-9C25-5AB1C7B189F4}"/>
              </a:ext>
            </a:extLst>
          </p:cNvPr>
          <p:cNvSpPr/>
          <p:nvPr/>
        </p:nvSpPr>
        <p:spPr>
          <a:xfrm>
            <a:off x="550985" y="3415867"/>
            <a:ext cx="8042030" cy="2031326"/>
          </a:xfrm>
          <a:prstGeom prst="frame">
            <a:avLst>
              <a:gd name="adj1" fmla="val 5450"/>
            </a:avLst>
          </a:prstGeom>
          <a:gradFill rotWithShape="0">
            <a:gsLst>
              <a:gs pos="0">
                <a:srgbClr val="00C7AC"/>
              </a:gs>
              <a:gs pos="74000">
                <a:srgbClr val="009C84"/>
              </a:gs>
              <a:gs pos="83000">
                <a:srgbClr val="006C6F"/>
              </a:gs>
              <a:gs pos="100000">
                <a:srgbClr val="005861"/>
              </a:gs>
            </a:gsLst>
            <a:lin ang="54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2CEDB35-83DE-694F-BA16-D73D45291BF5}"/>
              </a:ext>
            </a:extLst>
          </p:cNvPr>
          <p:cNvSpPr/>
          <p:nvPr/>
        </p:nvSpPr>
        <p:spPr>
          <a:xfrm>
            <a:off x="550985" y="1013794"/>
            <a:ext cx="80420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Los estudiantes de TSU en Mecatrónica presentaron una competencia de “sumobots” en la categoría mini, con robots de 15 cm y 1 kg en modo “teleoperado”, siendo la primera vez que los alumnos trabajaron con componentes electrónicos, programación y diseño estructural, logrando resultados de excelencia gracias a su dedicación y colaboración.</a:t>
            </a:r>
          </a:p>
          <a:p>
            <a:pPr algn="just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748358-D00E-DD5E-3B76-CCB61FD88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47" y="3139314"/>
            <a:ext cx="2163914" cy="27048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AE8524F-D759-FE8B-C771-22C9EE3E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567" y="3131329"/>
            <a:ext cx="1828876" cy="26559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8A3992-178C-3FF2-E5F1-F5FDBD5C7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12" y="3139314"/>
            <a:ext cx="2042572" cy="27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48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099913" y="738337"/>
            <a:ext cx="694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B23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LLEVADAS A CABO PARA PERMANENCIA Y RENDIMIENTO ACADÉMICO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38097973"/>
              </p:ext>
            </p:extLst>
          </p:nvPr>
        </p:nvGraphicFramePr>
        <p:xfrm>
          <a:off x="4729387" y="1593072"/>
          <a:ext cx="4157438" cy="407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E6720FA-A147-5ABD-07B4-3AA80DD572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25" y="1659835"/>
            <a:ext cx="4608788" cy="46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98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8D417AA-182D-9348-A8D7-D5349659AEBF}"/>
              </a:ext>
            </a:extLst>
          </p:cNvPr>
          <p:cNvSpPr txBox="1"/>
          <p:nvPr/>
        </p:nvSpPr>
        <p:spPr>
          <a:xfrm>
            <a:off x="1060462" y="2349884"/>
            <a:ext cx="7023077" cy="748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26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INFORME ACADÉMICO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5A249AC-7D68-1AE0-9213-4D0B9C7EC3CE}"/>
              </a:ext>
            </a:extLst>
          </p:cNvPr>
          <p:cNvSpPr/>
          <p:nvPr/>
        </p:nvSpPr>
        <p:spPr>
          <a:xfrm>
            <a:off x="2659789" y="3184032"/>
            <a:ext cx="3824423" cy="165648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9AB9B63-9F7B-693E-F5FB-9C48766A6174}"/>
              </a:ext>
            </a:extLst>
          </p:cNvPr>
          <p:cNvSpPr/>
          <p:nvPr/>
        </p:nvSpPr>
        <p:spPr>
          <a:xfrm>
            <a:off x="2659788" y="3428102"/>
            <a:ext cx="3824423" cy="165647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2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D9875-F530-4D2F-8A6A-E70EA7A39EB5}"/>
              </a:ext>
            </a:extLst>
          </p:cNvPr>
          <p:cNvSpPr txBox="1"/>
          <p:nvPr/>
        </p:nvSpPr>
        <p:spPr>
          <a:xfrm>
            <a:off x="1400297" y="3759771"/>
            <a:ext cx="6343403" cy="509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03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13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SEPTIEMBRE-DICIEMBRE  2024</a:t>
            </a:r>
          </a:p>
        </p:txBody>
      </p:sp>
    </p:spTree>
    <p:extLst>
      <p:ext uri="{BB962C8B-B14F-4D97-AF65-F5344CB8AC3E}">
        <p14:creationId xmlns:p14="http://schemas.microsoft.com/office/powerpoint/2010/main" val="328710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0159E864-8F9F-7923-3D16-9BC82848687D}"/>
              </a:ext>
            </a:extLst>
          </p:cNvPr>
          <p:cNvSpPr txBox="1"/>
          <p:nvPr/>
        </p:nvSpPr>
        <p:spPr>
          <a:xfrm>
            <a:off x="1339352" y="1626673"/>
            <a:ext cx="6325287" cy="21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Manufactura Aeronáutica Área Maquinados de Precisión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Procesos Industriales Área Manufactura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Mecatrónica Área Automatización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T.S.U. en Administración Área Formulación y Evaluación de Proyectos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B7845CB-36FC-40FD-84C7-21463961B8C1}"/>
              </a:ext>
            </a:extLst>
          </p:cNvPr>
          <p:cNvSpPr txBox="1"/>
          <p:nvPr/>
        </p:nvSpPr>
        <p:spPr>
          <a:xfrm>
            <a:off x="979699" y="977877"/>
            <a:ext cx="79214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 Tecnológica de Guaymas 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Programas Educativos del nivel Técnico Superior Universitario (T.S.U.)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F51DDEA-1540-46C7-9660-3FE6FE18D49D}"/>
              </a:ext>
            </a:extLst>
          </p:cNvPr>
          <p:cNvSpPr txBox="1"/>
          <p:nvPr/>
        </p:nvSpPr>
        <p:spPr>
          <a:xfrm>
            <a:off x="1214437" y="3730623"/>
            <a:ext cx="7464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Programas Educativos del nivel de Ingeniería/Licenciatura </a:t>
            </a:r>
          </a:p>
          <a:p>
            <a:pPr algn="ctr"/>
            <a:r>
              <a:rPr lang="es-MX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(continuidad de estudios) </a:t>
            </a:r>
            <a:endParaRPr lang="es-MX" sz="16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5A2FC3-29CC-4117-A155-CFAA6576A449}"/>
              </a:ext>
            </a:extLst>
          </p:cNvPr>
          <p:cNvSpPr txBox="1"/>
          <p:nvPr/>
        </p:nvSpPr>
        <p:spPr>
          <a:xfrm>
            <a:off x="1339352" y="4034050"/>
            <a:ext cx="7672568" cy="215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en Sistemas Productivos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en Manufactura Aeronáutica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Licenciatura en Gestión de Negocios y Proyectos </a:t>
            </a:r>
          </a:p>
          <a:p>
            <a:pPr>
              <a:lnSpc>
                <a:spcPct val="250000"/>
              </a:lnSpc>
            </a:pPr>
            <a:r>
              <a:rPr lang="es-MX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Mecatrónica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2026FC7-D66A-47A7-8F8E-0B4DB41318AF}"/>
              </a:ext>
            </a:extLst>
          </p:cNvPr>
          <p:cNvSpPr/>
          <p:nvPr/>
        </p:nvSpPr>
        <p:spPr>
          <a:xfrm>
            <a:off x="979700" y="1725309"/>
            <a:ext cx="390187" cy="46601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D4CCF72-3D18-4306-B757-009DF7C9663D}"/>
              </a:ext>
            </a:extLst>
          </p:cNvPr>
          <p:cNvSpPr/>
          <p:nvPr/>
        </p:nvSpPr>
        <p:spPr>
          <a:xfrm>
            <a:off x="979700" y="2270746"/>
            <a:ext cx="390187" cy="3822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C0F37F5-54EF-4175-838F-3D5CAD598F82}"/>
              </a:ext>
            </a:extLst>
          </p:cNvPr>
          <p:cNvSpPr/>
          <p:nvPr/>
        </p:nvSpPr>
        <p:spPr>
          <a:xfrm>
            <a:off x="984245" y="2737635"/>
            <a:ext cx="390187" cy="38224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F75D457-DD8E-4C80-9000-122EEDF9D628}"/>
              </a:ext>
            </a:extLst>
          </p:cNvPr>
          <p:cNvSpPr/>
          <p:nvPr/>
        </p:nvSpPr>
        <p:spPr>
          <a:xfrm>
            <a:off x="984245" y="3199300"/>
            <a:ext cx="390187" cy="38224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48D62052-D55C-4783-A6FE-F011F17232CE}"/>
              </a:ext>
            </a:extLst>
          </p:cNvPr>
          <p:cNvSpPr/>
          <p:nvPr/>
        </p:nvSpPr>
        <p:spPr>
          <a:xfrm>
            <a:off x="979700" y="4117822"/>
            <a:ext cx="390187" cy="38224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FF550BC-42AD-4630-BF5C-76A86927CA14}"/>
              </a:ext>
            </a:extLst>
          </p:cNvPr>
          <p:cNvSpPr/>
          <p:nvPr/>
        </p:nvSpPr>
        <p:spPr>
          <a:xfrm>
            <a:off x="979700" y="4781475"/>
            <a:ext cx="390187" cy="382243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D288B50-1B25-46EA-8789-F0ED39FF164E}"/>
              </a:ext>
            </a:extLst>
          </p:cNvPr>
          <p:cNvSpPr/>
          <p:nvPr/>
        </p:nvSpPr>
        <p:spPr>
          <a:xfrm>
            <a:off x="984245" y="5338598"/>
            <a:ext cx="390187" cy="38224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86BAA66-F141-461C-A71B-C00E90301EC0}"/>
              </a:ext>
            </a:extLst>
          </p:cNvPr>
          <p:cNvSpPr/>
          <p:nvPr/>
        </p:nvSpPr>
        <p:spPr>
          <a:xfrm>
            <a:off x="984245" y="5880123"/>
            <a:ext cx="390187" cy="382243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913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9EFF66FA-6577-8772-87CE-CEBAEEFA3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00923"/>
              </p:ext>
            </p:extLst>
          </p:nvPr>
        </p:nvGraphicFramePr>
        <p:xfrm>
          <a:off x="1046281" y="1516091"/>
          <a:ext cx="7051438" cy="311781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0414">
                  <a:extLst>
                    <a:ext uri="{9D8B030D-6E8A-4147-A177-3AD203B41FA5}">
                      <a16:colId xmlns:a16="http://schemas.microsoft.com/office/drawing/2014/main" val="2677464211"/>
                    </a:ext>
                  </a:extLst>
                </a:gridCol>
                <a:gridCol w="2398962">
                  <a:extLst>
                    <a:ext uri="{9D8B030D-6E8A-4147-A177-3AD203B41FA5}">
                      <a16:colId xmlns:a16="http://schemas.microsoft.com/office/drawing/2014/main" val="3707846956"/>
                    </a:ext>
                  </a:extLst>
                </a:gridCol>
                <a:gridCol w="2712062">
                  <a:extLst>
                    <a:ext uri="{9D8B030D-6E8A-4147-A177-3AD203B41FA5}">
                      <a16:colId xmlns:a16="http://schemas.microsoft.com/office/drawing/2014/main" val="1368527342"/>
                    </a:ext>
                  </a:extLst>
                </a:gridCol>
              </a:tblGrid>
              <a:tr h="1202355">
                <a:tc gridSpan="3"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INFORME DE MATRICULA </a:t>
                      </a:r>
                    </a:p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CUATRIMESTRES SEP-DIC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D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017411"/>
                  </a:ext>
                </a:extLst>
              </a:tr>
              <a:tr h="431078"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 del cuatrimestre  </a:t>
                      </a:r>
                    </a:p>
                    <a:p>
                      <a:pPr algn="ctr"/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finalizar el cuatrimestre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65123"/>
                  </a:ext>
                </a:extLst>
              </a:tr>
              <a:tr h="431078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                  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lang="es-MX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7437"/>
                  </a:ext>
                </a:extLst>
              </a:tr>
              <a:tr h="431078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ING/LIC.             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s-MX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17939"/>
                  </a:ext>
                </a:extLst>
              </a:tr>
              <a:tr h="474186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</a:t>
                      </a:r>
                      <a:endParaRPr lang="es-MX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63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01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BF658-3301-E022-94DB-B905414E7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8E7A7E-86D5-BBA7-257A-C0434AFA436F}"/>
              </a:ext>
            </a:extLst>
          </p:cNvPr>
          <p:cNvSpPr txBox="1"/>
          <p:nvPr/>
        </p:nvSpPr>
        <p:spPr>
          <a:xfrm>
            <a:off x="1915555" y="955351"/>
            <a:ext cx="4988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EVOLUCIÓN DE LA  MATRICULA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PRIMER INGRESO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2021 AL 2024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1AD20ED-1CC0-87D2-A2B1-5228AD1DE482}"/>
              </a:ext>
            </a:extLst>
          </p:cNvPr>
          <p:cNvGraphicFramePr>
            <a:graphicFrameLocks/>
          </p:cNvGraphicFramePr>
          <p:nvPr/>
        </p:nvGraphicFramePr>
        <p:xfrm>
          <a:off x="1263292" y="2057399"/>
          <a:ext cx="6617416" cy="368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988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E38F95BC-E3BA-6644-818F-BC84371CA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38205"/>
              </p:ext>
            </p:extLst>
          </p:nvPr>
        </p:nvGraphicFramePr>
        <p:xfrm>
          <a:off x="1006093" y="2360781"/>
          <a:ext cx="7131814" cy="3139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974751">
                  <a:extLst>
                    <a:ext uri="{9D8B030D-6E8A-4147-A177-3AD203B41FA5}">
                      <a16:colId xmlns:a16="http://schemas.microsoft.com/office/drawing/2014/main" val="2677464211"/>
                    </a:ext>
                  </a:extLst>
                </a:gridCol>
                <a:gridCol w="2157063">
                  <a:extLst>
                    <a:ext uri="{9D8B030D-6E8A-4147-A177-3AD203B41FA5}">
                      <a16:colId xmlns:a16="http://schemas.microsoft.com/office/drawing/2014/main" val="1368527342"/>
                    </a:ext>
                  </a:extLst>
                </a:gridCol>
              </a:tblGrid>
              <a:tr h="602673">
                <a:tc gridSpan="2"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TÉCNICO SUPERIOR UNIVERSITARIO</a:t>
                      </a:r>
                    </a:p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NME 2024</a:t>
                      </a:r>
                      <a:endParaRPr lang="es-MX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7411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</a:rPr>
                        <a:t>CARRERA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</a:rPr>
                        <a:t>SEP – DIC 2024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65123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Emprendimiento, Formulación y Evaluación de Proyectos 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7437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Procesos Productivos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17939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Manufactura Áeronautica 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93690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Mecatrónica en Automatización 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99410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GRAN TOTAL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6315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F982941-AAFA-8A44-ABD5-49883099F2E6}"/>
              </a:ext>
            </a:extLst>
          </p:cNvPr>
          <p:cNvSpPr txBox="1"/>
          <p:nvPr/>
        </p:nvSpPr>
        <p:spPr>
          <a:xfrm>
            <a:off x="1421670" y="974715"/>
            <a:ext cx="63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MATRÍCULA</a:t>
            </a:r>
          </a:p>
          <a:p>
            <a:pPr algn="ctr"/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FINALIZAR EL CUATRIMESTRE </a:t>
            </a:r>
          </a:p>
          <a:p>
            <a:pPr algn="ctr"/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SEP-DIC 2024</a:t>
            </a:r>
          </a:p>
        </p:txBody>
      </p:sp>
    </p:spTree>
    <p:extLst>
      <p:ext uri="{BB962C8B-B14F-4D97-AF65-F5344CB8AC3E}">
        <p14:creationId xmlns:p14="http://schemas.microsoft.com/office/powerpoint/2010/main" val="12261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62BD8A6-853A-A79C-2827-0BF190A571DA}"/>
              </a:ext>
            </a:extLst>
          </p:cNvPr>
          <p:cNvSpPr txBox="1"/>
          <p:nvPr/>
        </p:nvSpPr>
        <p:spPr>
          <a:xfrm>
            <a:off x="1837247" y="633638"/>
            <a:ext cx="546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MATRÍCULA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CAC2415-45E0-4955-96FD-4E6B2684F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52767"/>
              </p:ext>
            </p:extLst>
          </p:nvPr>
        </p:nvGraphicFramePr>
        <p:xfrm>
          <a:off x="967666" y="1236320"/>
          <a:ext cx="7208668" cy="26018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597257">
                  <a:extLst>
                    <a:ext uri="{9D8B030D-6E8A-4147-A177-3AD203B41FA5}">
                      <a16:colId xmlns:a16="http://schemas.microsoft.com/office/drawing/2014/main" val="837625983"/>
                    </a:ext>
                  </a:extLst>
                </a:gridCol>
                <a:gridCol w="1611411">
                  <a:extLst>
                    <a:ext uri="{9D8B030D-6E8A-4147-A177-3AD203B41FA5}">
                      <a16:colId xmlns:a16="http://schemas.microsoft.com/office/drawing/2014/main" val="1454117379"/>
                    </a:ext>
                  </a:extLst>
                </a:gridCol>
              </a:tblGrid>
              <a:tr h="31425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 GENERAL DE T.S.U.</a:t>
                      </a:r>
                    </a:p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 de Reingreso al finalizar  cuatrimestre Sep-Dic 2024.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3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798611"/>
                  </a:ext>
                </a:extLst>
              </a:tr>
              <a:tr h="26188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– DIC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37380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Manufactura Aeronáutica Área Maquinados de Precisión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662231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Procesos Industriales Área Manufactura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23313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Mecatrónica Área Automatización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66270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T.S.U. en Administración Área Formulación y Evaluación de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951727"/>
                  </a:ext>
                </a:extLst>
              </a:tr>
              <a:tr h="31517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75573"/>
                  </a:ext>
                </a:extLst>
              </a:tr>
            </a:tbl>
          </a:graphicData>
        </a:graphic>
      </p:graphicFrame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9DD24737-463F-478D-8EB5-973E92315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78789"/>
              </p:ext>
            </p:extLst>
          </p:nvPr>
        </p:nvGraphicFramePr>
        <p:xfrm>
          <a:off x="967666" y="3996063"/>
          <a:ext cx="7208668" cy="24458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32426">
                  <a:extLst>
                    <a:ext uri="{9D8B030D-6E8A-4147-A177-3AD203B41FA5}">
                      <a16:colId xmlns:a16="http://schemas.microsoft.com/office/drawing/2014/main" val="837625983"/>
                    </a:ext>
                  </a:extLst>
                </a:gridCol>
                <a:gridCol w="1576242">
                  <a:extLst>
                    <a:ext uri="{9D8B030D-6E8A-4147-A177-3AD203B41FA5}">
                      <a16:colId xmlns:a16="http://schemas.microsoft.com/office/drawing/2014/main" val="1454117379"/>
                    </a:ext>
                  </a:extLst>
                </a:gridCol>
              </a:tblGrid>
              <a:tr h="26351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 GENERAL DE INGENIERÍA/LICENCIATURA</a:t>
                      </a:r>
                    </a:p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Matricula de Reingreso al finalizar cuatrimestre Sep- Dic 2024.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3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798611"/>
                  </a:ext>
                </a:extLst>
              </a:tr>
              <a:tr h="30396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 DIC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37380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Manufactura Aeronáutica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662231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en Sistemas Productivos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23313"/>
                  </a:ext>
                </a:extLst>
              </a:tr>
              <a:tr h="34307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Licenciatura en Gestión de Negocios y 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66270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Mecatrónica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19101"/>
                  </a:ext>
                </a:extLst>
              </a:tr>
              <a:tr h="31996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7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06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525C0E-05EC-9F0B-C819-F6C09DB1D282}"/>
              </a:ext>
            </a:extLst>
          </p:cNvPr>
          <p:cNvSpPr txBox="1"/>
          <p:nvPr/>
        </p:nvSpPr>
        <p:spPr>
          <a:xfrm>
            <a:off x="1029360" y="833461"/>
            <a:ext cx="7085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MATRÍCULA ACTUAL Y SU EVOLUCIÓN EN LOS ÚLTIMOS 4 AÑOS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899FE21-FFD7-F145-A024-B95B41B9A9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131027"/>
              </p:ext>
            </p:extLst>
          </p:nvPr>
        </p:nvGraphicFramePr>
        <p:xfrm>
          <a:off x="1597573" y="1713186"/>
          <a:ext cx="6117020" cy="421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85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7D8771A-8E45-D24E-8BE2-3294A6FC4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43571"/>
              </p:ext>
            </p:extLst>
          </p:nvPr>
        </p:nvGraphicFramePr>
        <p:xfrm>
          <a:off x="1036645" y="2244436"/>
          <a:ext cx="7131814" cy="30175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974751">
                  <a:extLst>
                    <a:ext uri="{9D8B030D-6E8A-4147-A177-3AD203B41FA5}">
                      <a16:colId xmlns:a16="http://schemas.microsoft.com/office/drawing/2014/main" val="2677464211"/>
                    </a:ext>
                  </a:extLst>
                </a:gridCol>
                <a:gridCol w="2157063">
                  <a:extLst>
                    <a:ext uri="{9D8B030D-6E8A-4147-A177-3AD203B41FA5}">
                      <a16:colId xmlns:a16="http://schemas.microsoft.com/office/drawing/2014/main" val="1368527342"/>
                    </a:ext>
                  </a:extLst>
                </a:gridCol>
              </a:tblGrid>
              <a:tr h="602673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TÉCNICO SUPERIOR UNIVERSITARIO</a:t>
                      </a:r>
                    </a:p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NME 2024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6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7411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– DIC 2024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65123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Emprendimiento, Formulación y Evaluación de Proyectos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7437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Productivos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917939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Manufactura Áeronautica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93690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Mecatrónica en Automatización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99410"/>
                  </a:ext>
                </a:extLst>
              </a:tr>
              <a:tr h="25696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6315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5681BDE-3798-314A-99B4-078F104E3835}"/>
              </a:ext>
            </a:extLst>
          </p:cNvPr>
          <p:cNvSpPr txBox="1"/>
          <p:nvPr/>
        </p:nvSpPr>
        <p:spPr>
          <a:xfrm>
            <a:off x="1691774" y="1147005"/>
            <a:ext cx="5469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DESERCIÓN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72953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43553</TotalTime>
  <Words>1301</Words>
  <Application>Microsoft Office PowerPoint</Application>
  <PresentationFormat>Presentación en pantalla (4:3)</PresentationFormat>
  <Paragraphs>440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1_Tema de Office</vt:lpstr>
      <vt:lpstr>2_Tema de Office</vt:lpstr>
      <vt:lpstr>Presentación de PowerPoint</vt:lpstr>
      <vt:lpstr>NUEVOS PROGRAMAS EDUCATIVOS 2024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Joel Gil</dc:creator>
  <cp:lastModifiedBy>Carmen Ruiz</cp:lastModifiedBy>
  <cp:revision>922</cp:revision>
  <cp:lastPrinted>2024-11-12T21:34:13Z</cp:lastPrinted>
  <dcterms:created xsi:type="dcterms:W3CDTF">2022-01-31T20:03:20Z</dcterms:created>
  <dcterms:modified xsi:type="dcterms:W3CDTF">2025-02-27T21:12:20Z</dcterms:modified>
</cp:coreProperties>
</file>